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1" r:id="rId1"/>
    <p:sldMasterId id="2147483755" r:id="rId2"/>
    <p:sldMasterId id="2147483767" r:id="rId3"/>
  </p:sldMasterIdLst>
  <p:notesMasterIdLst>
    <p:notesMasterId r:id="rId28"/>
  </p:notesMasterIdLst>
  <p:handoutMasterIdLst>
    <p:handoutMasterId r:id="rId29"/>
  </p:handoutMasterIdLst>
  <p:sldIdLst>
    <p:sldId id="411" r:id="rId4"/>
    <p:sldId id="444" r:id="rId5"/>
    <p:sldId id="432" r:id="rId6"/>
    <p:sldId id="433" r:id="rId7"/>
    <p:sldId id="434" r:id="rId8"/>
    <p:sldId id="442" r:id="rId9"/>
    <p:sldId id="437" r:id="rId10"/>
    <p:sldId id="459" r:id="rId11"/>
    <p:sldId id="436" r:id="rId12"/>
    <p:sldId id="438" r:id="rId13"/>
    <p:sldId id="443" r:id="rId14"/>
    <p:sldId id="435" r:id="rId15"/>
    <p:sldId id="445" r:id="rId16"/>
    <p:sldId id="458" r:id="rId17"/>
    <p:sldId id="449" r:id="rId18"/>
    <p:sldId id="446" r:id="rId19"/>
    <p:sldId id="454" r:id="rId20"/>
    <p:sldId id="455" r:id="rId21"/>
    <p:sldId id="457" r:id="rId22"/>
    <p:sldId id="439" r:id="rId23"/>
    <p:sldId id="441" r:id="rId24"/>
    <p:sldId id="448" r:id="rId25"/>
    <p:sldId id="440" r:id="rId26"/>
    <p:sldId id="456" r:id="rId27"/>
  </p:sldIdLst>
  <p:sldSz cx="9144000" cy="5143500" type="screen16x9"/>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3300"/>
    <a:srgbClr val="CC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58352" autoAdjust="0"/>
  </p:normalViewPr>
  <p:slideViewPr>
    <p:cSldViewPr>
      <p:cViewPr varScale="1">
        <p:scale>
          <a:sx n="86" d="100"/>
          <a:sy n="86" d="100"/>
        </p:scale>
        <p:origin x="1932" y="78"/>
      </p:cViewPr>
      <p:guideLst>
        <p:guide orient="horz" pos="1620"/>
        <p:guide pos="2880"/>
      </p:guideLst>
    </p:cSldViewPr>
  </p:slideViewPr>
  <p:outlineViewPr>
    <p:cViewPr>
      <p:scale>
        <a:sx n="33" d="100"/>
        <a:sy n="33" d="100"/>
      </p:scale>
      <p:origin x="0" y="919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780" y="-78"/>
      </p:cViewPr>
      <p:guideLst>
        <p:guide orient="horz" pos="2927"/>
        <p:guide pos="220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869DE-9EEB-4FDE-8690-3AF9EBC271C2}"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CA"/>
        </a:p>
      </dgm:t>
    </dgm:pt>
    <dgm:pt modelId="{FB5FD7AD-CCB9-4103-9609-6576F88872EE}">
      <dgm:prSet phldrT="[Text]" custT="1"/>
      <dgm:spPr>
        <a:xfrm>
          <a:off x="2277268" y="0"/>
          <a:ext cx="3675063" cy="3675063"/>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CA" sz="1200" b="1" dirty="0">
              <a:solidFill>
                <a:sysClr val="window" lastClr="FFFFFF"/>
              </a:solidFill>
              <a:latin typeface="Calibri"/>
              <a:ea typeface="+mn-ea"/>
              <a:cs typeface="+mn-cs"/>
            </a:rPr>
            <a:t>CLC / NUPGE</a:t>
          </a:r>
        </a:p>
      </dgm:t>
    </dgm:pt>
    <dgm:pt modelId="{C4911F39-4CC1-4210-9AE9-4D858A63758C}" type="parTrans" cxnId="{05FA5CE8-01D5-4D62-B1E7-A0B4C6B10086}">
      <dgm:prSet/>
      <dgm:spPr/>
      <dgm:t>
        <a:bodyPr/>
        <a:lstStyle/>
        <a:p>
          <a:endParaRPr lang="en-CA"/>
        </a:p>
      </dgm:t>
    </dgm:pt>
    <dgm:pt modelId="{46C90887-5BAE-4D25-A40A-892044B9CC69}" type="sibTrans" cxnId="{05FA5CE8-01D5-4D62-B1E7-A0B4C6B10086}">
      <dgm:prSet/>
      <dgm:spPr/>
      <dgm:t>
        <a:bodyPr/>
        <a:lstStyle/>
        <a:p>
          <a:endParaRPr lang="en-CA"/>
        </a:p>
      </dgm:t>
    </dgm:pt>
    <dgm:pt modelId="{7B223CF0-AE52-4534-8BE2-1F914FAC3EB0}">
      <dgm:prSet phldrT="[Text]" custT="1"/>
      <dgm:spPr>
        <a:xfrm>
          <a:off x="2828527" y="1102518"/>
          <a:ext cx="2572544" cy="2572544"/>
        </a:xfrm>
        <a:prstGeom prst="ellipse">
          <a:avLst/>
        </a:prstGeo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r>
            <a:rPr lang="en-CA" sz="1800" b="1" dirty="0">
              <a:solidFill>
                <a:sysClr val="window" lastClr="FFFFFF"/>
              </a:solidFill>
              <a:latin typeface="Calibri"/>
              <a:ea typeface="+mn-ea"/>
              <a:cs typeface="+mn-cs"/>
            </a:rPr>
            <a:t>NAPE</a:t>
          </a:r>
        </a:p>
      </dgm:t>
    </dgm:pt>
    <dgm:pt modelId="{E2D84371-002C-4794-8839-AA5D449C937F}" type="parTrans" cxnId="{17B35B72-EFB0-4161-BB63-FD00D606C71C}">
      <dgm:prSet/>
      <dgm:spPr/>
      <dgm:t>
        <a:bodyPr/>
        <a:lstStyle/>
        <a:p>
          <a:endParaRPr lang="en-CA"/>
        </a:p>
      </dgm:t>
    </dgm:pt>
    <dgm:pt modelId="{D539B7C0-4762-467E-A568-6ED4063E4B58}" type="sibTrans" cxnId="{17B35B72-EFB0-4161-BB63-FD00D606C71C}">
      <dgm:prSet/>
      <dgm:spPr/>
      <dgm:t>
        <a:bodyPr/>
        <a:lstStyle/>
        <a:p>
          <a:endParaRPr lang="en-CA"/>
        </a:p>
      </dgm:t>
    </dgm:pt>
    <dgm:pt modelId="{D9F2C9F5-B9DE-4A0D-A97E-28F18E867FF6}">
      <dgm:prSet phldrT="[Text]" custT="1"/>
      <dgm:spPr>
        <a:xfrm>
          <a:off x="3104157" y="1653778"/>
          <a:ext cx="2021284" cy="2021284"/>
        </a:xfrm>
        <a:prstGeom prst="ellipse">
          <a:avLst/>
        </a:prstGeom>
        <a:solidFill>
          <a:srgbClr val="8064A2">
            <a:lumMod val="75000"/>
          </a:srgbClr>
        </a:solidFill>
        <a:ln w="25400" cap="flat" cmpd="sng" algn="ctr">
          <a:solidFill>
            <a:sysClr val="window" lastClr="FFFFFF">
              <a:hueOff val="0"/>
              <a:satOff val="0"/>
              <a:lumOff val="0"/>
              <a:alphaOff val="0"/>
            </a:sysClr>
          </a:solidFill>
          <a:prstDash val="solid"/>
        </a:ln>
        <a:effectLst/>
      </dgm:spPr>
      <dgm:t>
        <a:bodyPr/>
        <a:lstStyle/>
        <a:p>
          <a:r>
            <a:rPr lang="en-CA" sz="1400" b="1" dirty="0">
              <a:solidFill>
                <a:sysClr val="window" lastClr="FFFFFF"/>
              </a:solidFill>
              <a:latin typeface="Calibri"/>
              <a:ea typeface="+mn-ea"/>
              <a:cs typeface="+mn-cs"/>
            </a:rPr>
            <a:t>LOCAL</a:t>
          </a:r>
        </a:p>
      </dgm:t>
    </dgm:pt>
    <dgm:pt modelId="{BE78842A-C186-43AC-9A6A-33BE4FAFA779}" type="parTrans" cxnId="{CB5DFCEF-7D3A-4D83-B725-12DBC00B471B}">
      <dgm:prSet/>
      <dgm:spPr/>
      <dgm:t>
        <a:bodyPr/>
        <a:lstStyle/>
        <a:p>
          <a:endParaRPr lang="en-CA"/>
        </a:p>
      </dgm:t>
    </dgm:pt>
    <dgm:pt modelId="{8B7D647B-3761-41DB-9EB3-A28DE905728C}" type="sibTrans" cxnId="{CB5DFCEF-7D3A-4D83-B725-12DBC00B471B}">
      <dgm:prSet/>
      <dgm:spPr/>
      <dgm:t>
        <a:bodyPr/>
        <a:lstStyle/>
        <a:p>
          <a:endParaRPr lang="en-CA"/>
        </a:p>
      </dgm:t>
    </dgm:pt>
    <dgm:pt modelId="{797F90D6-4DC9-405E-B46B-80C99DAE482C}">
      <dgm:prSet phldrT="[Text]" custT="1"/>
      <dgm:spPr>
        <a:xfrm>
          <a:off x="3379787" y="2205037"/>
          <a:ext cx="1470025" cy="1470025"/>
        </a:xfrm>
        <a:prstGeom prst="ellipse">
          <a:avLst/>
        </a:prstGeom>
        <a:solidFill>
          <a:srgbClr val="4BACC6">
            <a:lumMod val="75000"/>
          </a:srgbClr>
        </a:solidFill>
        <a:ln w="25400" cap="flat" cmpd="sng" algn="ctr">
          <a:solidFill>
            <a:sysClr val="window" lastClr="FFFFFF">
              <a:hueOff val="0"/>
              <a:satOff val="0"/>
              <a:lumOff val="0"/>
              <a:alphaOff val="0"/>
            </a:sysClr>
          </a:solidFill>
          <a:prstDash val="solid"/>
        </a:ln>
        <a:effectLst/>
      </dgm:spPr>
      <dgm:t>
        <a:bodyPr/>
        <a:lstStyle/>
        <a:p>
          <a:r>
            <a:rPr lang="en-CA" sz="2000" b="1" dirty="0">
              <a:solidFill>
                <a:sysClr val="window" lastClr="FFFFFF"/>
              </a:solidFill>
              <a:latin typeface="Calibri"/>
              <a:ea typeface="+mn-ea"/>
              <a:cs typeface="+mn-cs"/>
            </a:rPr>
            <a:t>YOU</a:t>
          </a:r>
        </a:p>
      </dgm:t>
    </dgm:pt>
    <dgm:pt modelId="{31F98475-40B5-48F6-BAD9-AFCA3FD8F78D}" type="parTrans" cxnId="{DA54F68D-7265-4532-90A2-1C5E41006DEC}">
      <dgm:prSet/>
      <dgm:spPr/>
      <dgm:t>
        <a:bodyPr/>
        <a:lstStyle/>
        <a:p>
          <a:endParaRPr lang="en-CA"/>
        </a:p>
      </dgm:t>
    </dgm:pt>
    <dgm:pt modelId="{3C9675B8-E26C-4C5E-B74D-9A6F78008C82}" type="sibTrans" cxnId="{DA54F68D-7265-4532-90A2-1C5E41006DEC}">
      <dgm:prSet/>
      <dgm:spPr/>
      <dgm:t>
        <a:bodyPr/>
        <a:lstStyle/>
        <a:p>
          <a:endParaRPr lang="en-CA"/>
        </a:p>
      </dgm:t>
    </dgm:pt>
    <dgm:pt modelId="{81A498AB-234B-4ABF-942B-013B66CFFFF7}">
      <dgm:prSet phldrT="[Text]" custT="1"/>
      <dgm:spPr>
        <a:xfrm>
          <a:off x="2552898" y="551259"/>
          <a:ext cx="3123803" cy="3123803"/>
        </a:xfrm>
        <a:prstGeom prst="ellipse">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n-CA" sz="1800" b="1" dirty="0">
              <a:solidFill>
                <a:sysClr val="window" lastClr="FFFFFF"/>
              </a:solidFill>
              <a:latin typeface="Calibri"/>
              <a:ea typeface="+mn-ea"/>
              <a:cs typeface="+mn-cs"/>
            </a:rPr>
            <a:t>NLFL</a:t>
          </a:r>
        </a:p>
      </dgm:t>
    </dgm:pt>
    <dgm:pt modelId="{97A5F540-55B1-4011-B70E-8E0DD5E7FB30}" type="parTrans" cxnId="{69CABF10-3F82-4360-847C-02F094F5AF90}">
      <dgm:prSet/>
      <dgm:spPr/>
      <dgm:t>
        <a:bodyPr/>
        <a:lstStyle/>
        <a:p>
          <a:endParaRPr lang="en-CA"/>
        </a:p>
      </dgm:t>
    </dgm:pt>
    <dgm:pt modelId="{22938E39-4AA3-4128-80B5-3C790F2F666E}" type="sibTrans" cxnId="{69CABF10-3F82-4360-847C-02F094F5AF90}">
      <dgm:prSet/>
      <dgm:spPr/>
      <dgm:t>
        <a:bodyPr/>
        <a:lstStyle/>
        <a:p>
          <a:endParaRPr lang="en-CA"/>
        </a:p>
      </dgm:t>
    </dgm:pt>
    <dgm:pt modelId="{0923B454-5093-4D81-B302-54FA10FA270C}" type="pres">
      <dgm:prSet presAssocID="{547869DE-9EEB-4FDE-8690-3AF9EBC271C2}" presName="Name0" presStyleCnt="0">
        <dgm:presLayoutVars>
          <dgm:chMax val="7"/>
          <dgm:resizeHandles val="exact"/>
        </dgm:presLayoutVars>
      </dgm:prSet>
      <dgm:spPr/>
    </dgm:pt>
    <dgm:pt modelId="{DA785593-AC72-4F92-8CDF-5C315E16C71D}" type="pres">
      <dgm:prSet presAssocID="{547869DE-9EEB-4FDE-8690-3AF9EBC271C2}" presName="comp1" presStyleCnt="0"/>
      <dgm:spPr/>
    </dgm:pt>
    <dgm:pt modelId="{F7652098-A283-4275-8C91-5E560A721F72}" type="pres">
      <dgm:prSet presAssocID="{547869DE-9EEB-4FDE-8690-3AF9EBC271C2}" presName="circle1" presStyleLbl="node1" presStyleIdx="0" presStyleCnt="5"/>
      <dgm:spPr/>
    </dgm:pt>
    <dgm:pt modelId="{4DB86000-2A91-4033-9937-017E1AE03B13}" type="pres">
      <dgm:prSet presAssocID="{547869DE-9EEB-4FDE-8690-3AF9EBC271C2}" presName="c1text" presStyleLbl="node1" presStyleIdx="0" presStyleCnt="5">
        <dgm:presLayoutVars>
          <dgm:bulletEnabled val="1"/>
        </dgm:presLayoutVars>
      </dgm:prSet>
      <dgm:spPr/>
    </dgm:pt>
    <dgm:pt modelId="{C1EE0390-AD0A-4C84-9156-0D183882503E}" type="pres">
      <dgm:prSet presAssocID="{547869DE-9EEB-4FDE-8690-3AF9EBC271C2}" presName="comp2" presStyleCnt="0"/>
      <dgm:spPr/>
    </dgm:pt>
    <dgm:pt modelId="{450CF5B6-5A65-46FB-96F0-8E4BF1D46BC7}" type="pres">
      <dgm:prSet presAssocID="{547869DE-9EEB-4FDE-8690-3AF9EBC271C2}" presName="circle2" presStyleLbl="node1" presStyleIdx="1" presStyleCnt="5"/>
      <dgm:spPr/>
    </dgm:pt>
    <dgm:pt modelId="{A037C91E-544B-4B5F-AA09-647C400F4667}" type="pres">
      <dgm:prSet presAssocID="{547869DE-9EEB-4FDE-8690-3AF9EBC271C2}" presName="c2text" presStyleLbl="node1" presStyleIdx="1" presStyleCnt="5">
        <dgm:presLayoutVars>
          <dgm:bulletEnabled val="1"/>
        </dgm:presLayoutVars>
      </dgm:prSet>
      <dgm:spPr/>
    </dgm:pt>
    <dgm:pt modelId="{987483D4-18C1-4CD1-8EB7-68C3C4E12D6C}" type="pres">
      <dgm:prSet presAssocID="{547869DE-9EEB-4FDE-8690-3AF9EBC271C2}" presName="comp3" presStyleCnt="0"/>
      <dgm:spPr/>
    </dgm:pt>
    <dgm:pt modelId="{CA8A153C-AFB2-4F51-9CFC-E3734C12BF48}" type="pres">
      <dgm:prSet presAssocID="{547869DE-9EEB-4FDE-8690-3AF9EBC271C2}" presName="circle3" presStyleLbl="node1" presStyleIdx="2" presStyleCnt="5"/>
      <dgm:spPr/>
    </dgm:pt>
    <dgm:pt modelId="{6AECA689-F5DC-4D48-83FC-D62B6DB9106F}" type="pres">
      <dgm:prSet presAssocID="{547869DE-9EEB-4FDE-8690-3AF9EBC271C2}" presName="c3text" presStyleLbl="node1" presStyleIdx="2" presStyleCnt="5">
        <dgm:presLayoutVars>
          <dgm:bulletEnabled val="1"/>
        </dgm:presLayoutVars>
      </dgm:prSet>
      <dgm:spPr/>
    </dgm:pt>
    <dgm:pt modelId="{DE81B1F4-BCB2-4846-A3FA-755E349DBD79}" type="pres">
      <dgm:prSet presAssocID="{547869DE-9EEB-4FDE-8690-3AF9EBC271C2}" presName="comp4" presStyleCnt="0"/>
      <dgm:spPr/>
    </dgm:pt>
    <dgm:pt modelId="{5593EBB2-DB2F-4199-B6CA-DF914086E10D}" type="pres">
      <dgm:prSet presAssocID="{547869DE-9EEB-4FDE-8690-3AF9EBC271C2}" presName="circle4" presStyleLbl="node1" presStyleIdx="3" presStyleCnt="5" custScaleX="106875"/>
      <dgm:spPr/>
    </dgm:pt>
    <dgm:pt modelId="{C14409EF-BC52-4268-ACDD-F33B23E9FAC3}" type="pres">
      <dgm:prSet presAssocID="{547869DE-9EEB-4FDE-8690-3AF9EBC271C2}" presName="c4text" presStyleLbl="node1" presStyleIdx="3" presStyleCnt="5">
        <dgm:presLayoutVars>
          <dgm:bulletEnabled val="1"/>
        </dgm:presLayoutVars>
      </dgm:prSet>
      <dgm:spPr/>
    </dgm:pt>
    <dgm:pt modelId="{4C409872-44D6-47D6-B016-813FFED7B6E9}" type="pres">
      <dgm:prSet presAssocID="{547869DE-9EEB-4FDE-8690-3AF9EBC271C2}" presName="comp5" presStyleCnt="0"/>
      <dgm:spPr/>
    </dgm:pt>
    <dgm:pt modelId="{10D70E91-7AB2-4A7E-815F-90F39A34138B}" type="pres">
      <dgm:prSet presAssocID="{547869DE-9EEB-4FDE-8690-3AF9EBC271C2}" presName="circle5" presStyleLbl="node1" presStyleIdx="4" presStyleCnt="5" custScaleX="117562"/>
      <dgm:spPr/>
    </dgm:pt>
    <dgm:pt modelId="{B947D413-DF32-4784-B8DF-E6F7D4D79663}" type="pres">
      <dgm:prSet presAssocID="{547869DE-9EEB-4FDE-8690-3AF9EBC271C2}" presName="c5text" presStyleLbl="node1" presStyleIdx="4" presStyleCnt="5">
        <dgm:presLayoutVars>
          <dgm:bulletEnabled val="1"/>
        </dgm:presLayoutVars>
      </dgm:prSet>
      <dgm:spPr/>
    </dgm:pt>
  </dgm:ptLst>
  <dgm:cxnLst>
    <dgm:cxn modelId="{69CABF10-3F82-4360-847C-02F094F5AF90}" srcId="{547869DE-9EEB-4FDE-8690-3AF9EBC271C2}" destId="{81A498AB-234B-4ABF-942B-013B66CFFFF7}" srcOrd="1" destOrd="0" parTransId="{97A5F540-55B1-4011-B70E-8E0DD5E7FB30}" sibTransId="{22938E39-4AA3-4128-80B5-3C790F2F666E}"/>
    <dgm:cxn modelId="{6C480331-79AE-4A5C-9FB5-4BCE2AA17B6F}" type="presOf" srcId="{FB5FD7AD-CCB9-4103-9609-6576F88872EE}" destId="{4DB86000-2A91-4033-9937-017E1AE03B13}" srcOrd="1" destOrd="0" presId="urn:microsoft.com/office/officeart/2005/8/layout/venn2"/>
    <dgm:cxn modelId="{7FD6FE49-6E20-4FF7-84C1-07D986E15437}" type="presOf" srcId="{81A498AB-234B-4ABF-942B-013B66CFFFF7}" destId="{A037C91E-544B-4B5F-AA09-647C400F4667}" srcOrd="1" destOrd="0" presId="urn:microsoft.com/office/officeart/2005/8/layout/venn2"/>
    <dgm:cxn modelId="{C31FDE4B-50F9-4A1A-912D-F55522A8487E}" type="presOf" srcId="{7B223CF0-AE52-4534-8BE2-1F914FAC3EB0}" destId="{CA8A153C-AFB2-4F51-9CFC-E3734C12BF48}" srcOrd="0" destOrd="0" presId="urn:microsoft.com/office/officeart/2005/8/layout/venn2"/>
    <dgm:cxn modelId="{3414B970-E882-4665-8BC6-3DAF0FD5ABD5}" type="presOf" srcId="{797F90D6-4DC9-405E-B46B-80C99DAE482C}" destId="{B947D413-DF32-4784-B8DF-E6F7D4D79663}" srcOrd="1" destOrd="0" presId="urn:microsoft.com/office/officeart/2005/8/layout/venn2"/>
    <dgm:cxn modelId="{17B35B72-EFB0-4161-BB63-FD00D606C71C}" srcId="{547869DE-9EEB-4FDE-8690-3AF9EBC271C2}" destId="{7B223CF0-AE52-4534-8BE2-1F914FAC3EB0}" srcOrd="2" destOrd="0" parTransId="{E2D84371-002C-4794-8839-AA5D449C937F}" sibTransId="{D539B7C0-4762-467E-A568-6ED4063E4B58}"/>
    <dgm:cxn modelId="{DD3A397F-CA69-47CE-B441-994927EB9E0E}" type="presOf" srcId="{D9F2C9F5-B9DE-4A0D-A97E-28F18E867FF6}" destId="{C14409EF-BC52-4268-ACDD-F33B23E9FAC3}" srcOrd="1" destOrd="0" presId="urn:microsoft.com/office/officeart/2005/8/layout/venn2"/>
    <dgm:cxn modelId="{A111A483-A7C5-4959-BEF3-5B2DD496AD61}" type="presOf" srcId="{FB5FD7AD-CCB9-4103-9609-6576F88872EE}" destId="{F7652098-A283-4275-8C91-5E560A721F72}" srcOrd="0" destOrd="0" presId="urn:microsoft.com/office/officeart/2005/8/layout/venn2"/>
    <dgm:cxn modelId="{E5A93486-2898-4FD9-A63C-3B11341E6F36}" type="presOf" srcId="{81A498AB-234B-4ABF-942B-013B66CFFFF7}" destId="{450CF5B6-5A65-46FB-96F0-8E4BF1D46BC7}" srcOrd="0" destOrd="0" presId="urn:microsoft.com/office/officeart/2005/8/layout/venn2"/>
    <dgm:cxn modelId="{4B36A589-A154-45EC-9961-AF3CD19E8B8C}" type="presOf" srcId="{D9F2C9F5-B9DE-4A0D-A97E-28F18E867FF6}" destId="{5593EBB2-DB2F-4199-B6CA-DF914086E10D}" srcOrd="0" destOrd="0" presId="urn:microsoft.com/office/officeart/2005/8/layout/venn2"/>
    <dgm:cxn modelId="{DA54F68D-7265-4532-90A2-1C5E41006DEC}" srcId="{547869DE-9EEB-4FDE-8690-3AF9EBC271C2}" destId="{797F90D6-4DC9-405E-B46B-80C99DAE482C}" srcOrd="4" destOrd="0" parTransId="{31F98475-40B5-48F6-BAD9-AFCA3FD8F78D}" sibTransId="{3C9675B8-E26C-4C5E-B74D-9A6F78008C82}"/>
    <dgm:cxn modelId="{B9D0B2C8-B170-4A13-B4E7-8F5F84460176}" type="presOf" srcId="{547869DE-9EEB-4FDE-8690-3AF9EBC271C2}" destId="{0923B454-5093-4D81-B302-54FA10FA270C}" srcOrd="0" destOrd="0" presId="urn:microsoft.com/office/officeart/2005/8/layout/venn2"/>
    <dgm:cxn modelId="{05FA5CE8-01D5-4D62-B1E7-A0B4C6B10086}" srcId="{547869DE-9EEB-4FDE-8690-3AF9EBC271C2}" destId="{FB5FD7AD-CCB9-4103-9609-6576F88872EE}" srcOrd="0" destOrd="0" parTransId="{C4911F39-4CC1-4210-9AE9-4D858A63758C}" sibTransId="{46C90887-5BAE-4D25-A40A-892044B9CC69}"/>
    <dgm:cxn modelId="{DA56ADEC-7731-4380-89E6-533A0905CF42}" type="presOf" srcId="{797F90D6-4DC9-405E-B46B-80C99DAE482C}" destId="{10D70E91-7AB2-4A7E-815F-90F39A34138B}" srcOrd="0" destOrd="0" presId="urn:microsoft.com/office/officeart/2005/8/layout/venn2"/>
    <dgm:cxn modelId="{CB5DFCEF-7D3A-4D83-B725-12DBC00B471B}" srcId="{547869DE-9EEB-4FDE-8690-3AF9EBC271C2}" destId="{D9F2C9F5-B9DE-4A0D-A97E-28F18E867FF6}" srcOrd="3" destOrd="0" parTransId="{BE78842A-C186-43AC-9A6A-33BE4FAFA779}" sibTransId="{8B7D647B-3761-41DB-9EB3-A28DE905728C}"/>
    <dgm:cxn modelId="{C7E44EFA-BCD1-4277-ACDA-4FAC4E571269}" type="presOf" srcId="{7B223CF0-AE52-4534-8BE2-1F914FAC3EB0}" destId="{6AECA689-F5DC-4D48-83FC-D62B6DB9106F}" srcOrd="1" destOrd="0" presId="urn:microsoft.com/office/officeart/2005/8/layout/venn2"/>
    <dgm:cxn modelId="{000FB490-D983-43CE-87F1-C58C8890327F}" type="presParOf" srcId="{0923B454-5093-4D81-B302-54FA10FA270C}" destId="{DA785593-AC72-4F92-8CDF-5C315E16C71D}" srcOrd="0" destOrd="0" presId="urn:microsoft.com/office/officeart/2005/8/layout/venn2"/>
    <dgm:cxn modelId="{805E885E-BC42-451B-8D88-05FF277DB078}" type="presParOf" srcId="{DA785593-AC72-4F92-8CDF-5C315E16C71D}" destId="{F7652098-A283-4275-8C91-5E560A721F72}" srcOrd="0" destOrd="0" presId="urn:microsoft.com/office/officeart/2005/8/layout/venn2"/>
    <dgm:cxn modelId="{AEF27A2B-5105-45C0-8D10-004D16841A75}" type="presParOf" srcId="{DA785593-AC72-4F92-8CDF-5C315E16C71D}" destId="{4DB86000-2A91-4033-9937-017E1AE03B13}" srcOrd="1" destOrd="0" presId="urn:microsoft.com/office/officeart/2005/8/layout/venn2"/>
    <dgm:cxn modelId="{C1E5C7A6-CF6E-4146-B859-7F6893B9787B}" type="presParOf" srcId="{0923B454-5093-4D81-B302-54FA10FA270C}" destId="{C1EE0390-AD0A-4C84-9156-0D183882503E}" srcOrd="1" destOrd="0" presId="urn:microsoft.com/office/officeart/2005/8/layout/venn2"/>
    <dgm:cxn modelId="{4ACF3A4A-2642-4F2E-A215-ABDD08BD5B4B}" type="presParOf" srcId="{C1EE0390-AD0A-4C84-9156-0D183882503E}" destId="{450CF5B6-5A65-46FB-96F0-8E4BF1D46BC7}" srcOrd="0" destOrd="0" presId="urn:microsoft.com/office/officeart/2005/8/layout/venn2"/>
    <dgm:cxn modelId="{BA5433D4-75EC-4A65-8720-9C811D4CF879}" type="presParOf" srcId="{C1EE0390-AD0A-4C84-9156-0D183882503E}" destId="{A037C91E-544B-4B5F-AA09-647C400F4667}" srcOrd="1" destOrd="0" presId="urn:microsoft.com/office/officeart/2005/8/layout/venn2"/>
    <dgm:cxn modelId="{ADEDF81F-4247-4AA2-BF60-963B265170E6}" type="presParOf" srcId="{0923B454-5093-4D81-B302-54FA10FA270C}" destId="{987483D4-18C1-4CD1-8EB7-68C3C4E12D6C}" srcOrd="2" destOrd="0" presId="urn:microsoft.com/office/officeart/2005/8/layout/venn2"/>
    <dgm:cxn modelId="{5D7897A4-4578-483F-AC7B-68BE0065AAD8}" type="presParOf" srcId="{987483D4-18C1-4CD1-8EB7-68C3C4E12D6C}" destId="{CA8A153C-AFB2-4F51-9CFC-E3734C12BF48}" srcOrd="0" destOrd="0" presId="urn:microsoft.com/office/officeart/2005/8/layout/venn2"/>
    <dgm:cxn modelId="{73F9AAB0-49BA-4FF8-99D4-FB050CD2FF2C}" type="presParOf" srcId="{987483D4-18C1-4CD1-8EB7-68C3C4E12D6C}" destId="{6AECA689-F5DC-4D48-83FC-D62B6DB9106F}" srcOrd="1" destOrd="0" presId="urn:microsoft.com/office/officeart/2005/8/layout/venn2"/>
    <dgm:cxn modelId="{1572B441-EAF6-422B-AE4C-6BE8CD25EB73}" type="presParOf" srcId="{0923B454-5093-4D81-B302-54FA10FA270C}" destId="{DE81B1F4-BCB2-4846-A3FA-755E349DBD79}" srcOrd="3" destOrd="0" presId="urn:microsoft.com/office/officeart/2005/8/layout/venn2"/>
    <dgm:cxn modelId="{B4318A60-31E5-49D1-BA97-F528399AB902}" type="presParOf" srcId="{DE81B1F4-BCB2-4846-A3FA-755E349DBD79}" destId="{5593EBB2-DB2F-4199-B6CA-DF914086E10D}" srcOrd="0" destOrd="0" presId="urn:microsoft.com/office/officeart/2005/8/layout/venn2"/>
    <dgm:cxn modelId="{04D152AC-6B91-4288-9A6A-06C3536A6061}" type="presParOf" srcId="{DE81B1F4-BCB2-4846-A3FA-755E349DBD79}" destId="{C14409EF-BC52-4268-ACDD-F33B23E9FAC3}" srcOrd="1" destOrd="0" presId="urn:microsoft.com/office/officeart/2005/8/layout/venn2"/>
    <dgm:cxn modelId="{AE202E11-3C83-445C-A3D3-0FFD358F3B01}" type="presParOf" srcId="{0923B454-5093-4D81-B302-54FA10FA270C}" destId="{4C409872-44D6-47D6-B016-813FFED7B6E9}" srcOrd="4" destOrd="0" presId="urn:microsoft.com/office/officeart/2005/8/layout/venn2"/>
    <dgm:cxn modelId="{45600F82-026D-42DC-A653-08433C1AC0A0}" type="presParOf" srcId="{4C409872-44D6-47D6-B016-813FFED7B6E9}" destId="{10D70E91-7AB2-4A7E-815F-90F39A34138B}" srcOrd="0" destOrd="0" presId="urn:microsoft.com/office/officeart/2005/8/layout/venn2"/>
    <dgm:cxn modelId="{69E9601A-58C0-465D-B38F-9A79A311101B}" type="presParOf" srcId="{4C409872-44D6-47D6-B016-813FFED7B6E9}" destId="{B947D413-DF32-4784-B8DF-E6F7D4D79663}"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52098-A283-4275-8C91-5E560A721F72}">
      <dsp:nvSpPr>
        <dsp:cNvPr id="0" name=""/>
        <dsp:cNvSpPr/>
      </dsp:nvSpPr>
      <dsp:spPr>
        <a:xfrm>
          <a:off x="2277268" y="0"/>
          <a:ext cx="3675063" cy="3675063"/>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CA" sz="1200" b="1" kern="1200" dirty="0">
              <a:solidFill>
                <a:sysClr val="window" lastClr="FFFFFF"/>
              </a:solidFill>
              <a:latin typeface="Calibri"/>
              <a:ea typeface="+mn-ea"/>
              <a:cs typeface="+mn-cs"/>
            </a:rPr>
            <a:t>CLC / NUPGE</a:t>
          </a:r>
        </a:p>
      </dsp:txBody>
      <dsp:txXfrm>
        <a:off x="3627550" y="237573"/>
        <a:ext cx="974498" cy="259866"/>
      </dsp:txXfrm>
    </dsp:sp>
    <dsp:sp modelId="{450CF5B6-5A65-46FB-96F0-8E4BF1D46BC7}">
      <dsp:nvSpPr>
        <dsp:cNvPr id="0" name=""/>
        <dsp:cNvSpPr/>
      </dsp:nvSpPr>
      <dsp:spPr>
        <a:xfrm>
          <a:off x="2552898" y="551259"/>
          <a:ext cx="3123803" cy="3123803"/>
        </a:xfrm>
        <a:prstGeom prst="ellipse">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b="1" kern="1200" dirty="0">
              <a:solidFill>
                <a:sysClr val="window" lastClr="FFFFFF"/>
              </a:solidFill>
              <a:latin typeface="Calibri"/>
              <a:ea typeface="+mn-ea"/>
              <a:cs typeface="+mn-cs"/>
            </a:rPr>
            <a:t>NLFL</a:t>
          </a:r>
        </a:p>
      </dsp:txBody>
      <dsp:txXfrm>
        <a:off x="3638513" y="783487"/>
        <a:ext cx="952572" cy="254019"/>
      </dsp:txXfrm>
    </dsp:sp>
    <dsp:sp modelId="{CA8A153C-AFB2-4F51-9CFC-E3734C12BF48}">
      <dsp:nvSpPr>
        <dsp:cNvPr id="0" name=""/>
        <dsp:cNvSpPr/>
      </dsp:nvSpPr>
      <dsp:spPr>
        <a:xfrm>
          <a:off x="2828527" y="1102518"/>
          <a:ext cx="2572544" cy="2572544"/>
        </a:xfrm>
        <a:prstGeom prst="ellipse">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b="1" kern="1200" dirty="0">
              <a:solidFill>
                <a:sysClr val="window" lastClr="FFFFFF"/>
              </a:solidFill>
              <a:latin typeface="Calibri"/>
              <a:ea typeface="+mn-ea"/>
              <a:cs typeface="+mn-cs"/>
            </a:rPr>
            <a:t>NAPE</a:t>
          </a:r>
        </a:p>
      </dsp:txBody>
      <dsp:txXfrm>
        <a:off x="3644117" y="1332014"/>
        <a:ext cx="941365" cy="251031"/>
      </dsp:txXfrm>
    </dsp:sp>
    <dsp:sp modelId="{5593EBB2-DB2F-4199-B6CA-DF914086E10D}">
      <dsp:nvSpPr>
        <dsp:cNvPr id="0" name=""/>
        <dsp:cNvSpPr/>
      </dsp:nvSpPr>
      <dsp:spPr>
        <a:xfrm>
          <a:off x="3034676" y="1653778"/>
          <a:ext cx="2160247" cy="2021284"/>
        </a:xfrm>
        <a:prstGeom prst="ellipse">
          <a:avLst/>
        </a:prstGeom>
        <a:solidFill>
          <a:srgbClr val="8064A2">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ysClr val="window" lastClr="FFFFFF"/>
              </a:solidFill>
              <a:latin typeface="Calibri"/>
              <a:ea typeface="+mn-ea"/>
              <a:cs typeface="+mn-cs"/>
            </a:rPr>
            <a:t>LOCAL</a:t>
          </a:r>
        </a:p>
      </dsp:txBody>
      <dsp:txXfrm>
        <a:off x="3702368" y="1888975"/>
        <a:ext cx="824863" cy="257267"/>
      </dsp:txXfrm>
    </dsp:sp>
    <dsp:sp modelId="{10D70E91-7AB2-4A7E-815F-90F39A34138B}">
      <dsp:nvSpPr>
        <dsp:cNvPr id="0" name=""/>
        <dsp:cNvSpPr/>
      </dsp:nvSpPr>
      <dsp:spPr>
        <a:xfrm>
          <a:off x="3250704" y="2205037"/>
          <a:ext cx="1728191" cy="1470025"/>
        </a:xfrm>
        <a:prstGeom prst="ellipse">
          <a:avLst/>
        </a:prstGeom>
        <a:solidFill>
          <a:srgbClr val="4BACC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ysClr val="window" lastClr="FFFFFF"/>
              </a:solidFill>
              <a:latin typeface="Calibri"/>
              <a:ea typeface="+mn-ea"/>
              <a:cs typeface="+mn-cs"/>
            </a:rPr>
            <a:t>YOU</a:t>
          </a:r>
        </a:p>
      </dsp:txBody>
      <dsp:txXfrm>
        <a:off x="3682752" y="2680184"/>
        <a:ext cx="864095" cy="51973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56030" cy="457962"/>
          </a:xfrm>
          <a:prstGeom prst="rect">
            <a:avLst/>
          </a:prstGeom>
          <a:noFill/>
          <a:ln w="12700">
            <a:noFill/>
            <a:miter lim="800000"/>
            <a:headEnd type="none" w="sm" len="sm"/>
            <a:tailEnd type="none" w="sm" len="sm"/>
          </a:ln>
          <a:effectLst/>
        </p:spPr>
        <p:txBody>
          <a:bodyPr vert="horz" wrap="square" lIns="91632" tIns="45816" rIns="91632" bIns="45816" numCol="1" anchor="t" anchorCtr="0" compatLnSpc="1">
            <a:prstTxWarp prst="textNoShape">
              <a:avLst/>
            </a:prstTxWarp>
          </a:bodyPr>
          <a:lstStyle>
            <a:lvl1pPr algn="l">
              <a:defRPr sz="1200"/>
            </a:lvl1pPr>
          </a:lstStyle>
          <a:p>
            <a:endParaRPr lang="en-US"/>
          </a:p>
        </p:txBody>
      </p:sp>
      <p:sp>
        <p:nvSpPr>
          <p:cNvPr id="17411" name="Rectangle 3"/>
          <p:cNvSpPr>
            <a:spLocks noGrp="1" noChangeArrowheads="1"/>
          </p:cNvSpPr>
          <p:nvPr>
            <p:ph type="dt" sz="quarter" idx="1"/>
          </p:nvPr>
        </p:nvSpPr>
        <p:spPr bwMode="auto">
          <a:xfrm>
            <a:off x="3972360" y="0"/>
            <a:ext cx="3056030" cy="457962"/>
          </a:xfrm>
          <a:prstGeom prst="rect">
            <a:avLst/>
          </a:prstGeom>
          <a:noFill/>
          <a:ln w="12700">
            <a:noFill/>
            <a:miter lim="800000"/>
            <a:headEnd type="none" w="sm" len="sm"/>
            <a:tailEnd type="none" w="sm" len="sm"/>
          </a:ln>
          <a:effectLst/>
        </p:spPr>
        <p:txBody>
          <a:bodyPr vert="horz" wrap="square" lIns="91632" tIns="45816" rIns="91632" bIns="45816" numCol="1" anchor="t" anchorCtr="0" compatLnSpc="1">
            <a:prstTxWarp prst="textNoShape">
              <a:avLst/>
            </a:prstTxWarp>
          </a:bodyPr>
          <a:lstStyle>
            <a:lvl1pPr algn="r">
              <a:defRPr sz="1200"/>
            </a:lvl1pPr>
          </a:lstStyle>
          <a:p>
            <a:endParaRPr lang="en-US"/>
          </a:p>
        </p:txBody>
      </p:sp>
      <p:sp>
        <p:nvSpPr>
          <p:cNvPr id="17412" name="Rectangle 4"/>
          <p:cNvSpPr>
            <a:spLocks noGrp="1" noChangeArrowheads="1"/>
          </p:cNvSpPr>
          <p:nvPr>
            <p:ph type="ftr" sz="quarter" idx="2"/>
          </p:nvPr>
        </p:nvSpPr>
        <p:spPr bwMode="auto">
          <a:xfrm>
            <a:off x="0" y="8855322"/>
            <a:ext cx="3056030" cy="457962"/>
          </a:xfrm>
          <a:prstGeom prst="rect">
            <a:avLst/>
          </a:prstGeom>
          <a:noFill/>
          <a:ln w="12700">
            <a:noFill/>
            <a:miter lim="800000"/>
            <a:headEnd type="none" w="sm" len="sm"/>
            <a:tailEnd type="none" w="sm" len="sm"/>
          </a:ln>
          <a:effectLst/>
        </p:spPr>
        <p:txBody>
          <a:bodyPr vert="horz" wrap="square" lIns="91632" tIns="45816" rIns="91632" bIns="45816" numCol="1" anchor="b" anchorCtr="0" compatLnSpc="1">
            <a:prstTxWarp prst="textNoShape">
              <a:avLst/>
            </a:prstTxWarp>
          </a:bodyPr>
          <a:lstStyle>
            <a:lvl1pPr algn="l">
              <a:defRPr sz="1200"/>
            </a:lvl1pPr>
          </a:lstStyle>
          <a:p>
            <a:endParaRPr lang="en-US"/>
          </a:p>
        </p:txBody>
      </p:sp>
      <p:sp>
        <p:nvSpPr>
          <p:cNvPr id="17413" name="Rectangle 5"/>
          <p:cNvSpPr>
            <a:spLocks noGrp="1" noChangeArrowheads="1"/>
          </p:cNvSpPr>
          <p:nvPr>
            <p:ph type="sldNum" sz="quarter" idx="3"/>
          </p:nvPr>
        </p:nvSpPr>
        <p:spPr bwMode="auto">
          <a:xfrm>
            <a:off x="3972360" y="8855322"/>
            <a:ext cx="3056030" cy="457962"/>
          </a:xfrm>
          <a:prstGeom prst="rect">
            <a:avLst/>
          </a:prstGeom>
          <a:noFill/>
          <a:ln w="12700">
            <a:noFill/>
            <a:miter lim="800000"/>
            <a:headEnd type="none" w="sm" len="sm"/>
            <a:tailEnd type="none" w="sm" len="sm"/>
          </a:ln>
          <a:effectLst/>
        </p:spPr>
        <p:txBody>
          <a:bodyPr vert="horz" wrap="square" lIns="91632" tIns="45816" rIns="91632" bIns="45816" numCol="1" anchor="b" anchorCtr="0" compatLnSpc="1">
            <a:prstTxWarp prst="textNoShape">
              <a:avLst/>
            </a:prstTxWarp>
          </a:bodyPr>
          <a:lstStyle>
            <a:lvl1pPr algn="r">
              <a:defRPr sz="1200"/>
            </a:lvl1pPr>
          </a:lstStyle>
          <a:p>
            <a:fld id="{33BDE434-6652-4C8C-89E7-421FE3DE820B}" type="slidenum">
              <a:rPr lang="en-US"/>
              <a:pPr/>
              <a:t>‹#›</a:t>
            </a:fld>
            <a:endParaRPr lang="en-US"/>
          </a:p>
        </p:txBody>
      </p:sp>
    </p:spTree>
    <p:extLst>
      <p:ext uri="{BB962C8B-B14F-4D97-AF65-F5344CB8AC3E}">
        <p14:creationId xmlns:p14="http://schemas.microsoft.com/office/powerpoint/2010/main" val="108188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8040" cy="464292"/>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2229">
              <a:defRPr sz="1200"/>
            </a:lvl1pPr>
          </a:lstStyle>
          <a:p>
            <a:endParaRPr lang="en-US"/>
          </a:p>
        </p:txBody>
      </p:sp>
      <p:sp>
        <p:nvSpPr>
          <p:cNvPr id="4099" name="Rectangle 3"/>
          <p:cNvSpPr>
            <a:spLocks noGrp="1" noChangeArrowheads="1"/>
          </p:cNvSpPr>
          <p:nvPr>
            <p:ph type="dt" idx="1"/>
          </p:nvPr>
        </p:nvSpPr>
        <p:spPr bwMode="auto">
          <a:xfrm>
            <a:off x="3972360" y="0"/>
            <a:ext cx="3038040" cy="464292"/>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2229">
              <a:defRPr sz="1200"/>
            </a:lvl1pPr>
          </a:lstStyle>
          <a:p>
            <a:endParaRPr lang="en-US"/>
          </a:p>
        </p:txBody>
      </p:sp>
      <p:sp>
        <p:nvSpPr>
          <p:cNvPr id="410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4322" y="4414999"/>
            <a:ext cx="5141758" cy="4184963"/>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1" y="8832108"/>
            <a:ext cx="3038040" cy="464292"/>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2229">
              <a:defRPr sz="1200"/>
            </a:lvl1pPr>
          </a:lstStyle>
          <a:p>
            <a:endParaRPr lang="en-US"/>
          </a:p>
        </p:txBody>
      </p:sp>
      <p:sp>
        <p:nvSpPr>
          <p:cNvPr id="4103" name="Rectangle 7"/>
          <p:cNvSpPr>
            <a:spLocks noGrp="1" noChangeArrowheads="1"/>
          </p:cNvSpPr>
          <p:nvPr>
            <p:ph type="sldNum" sz="quarter" idx="5"/>
          </p:nvPr>
        </p:nvSpPr>
        <p:spPr bwMode="auto">
          <a:xfrm>
            <a:off x="3972360" y="8832108"/>
            <a:ext cx="3038040" cy="464292"/>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2229">
              <a:defRPr sz="1200"/>
            </a:lvl1pPr>
          </a:lstStyle>
          <a:p>
            <a:fld id="{D7EEF891-15BA-44A8-BAC1-9B3CABE6A3EC}" type="slidenum">
              <a:rPr lang="en-US"/>
              <a:pPr/>
              <a:t>‹#›</a:t>
            </a:fld>
            <a:endParaRPr lang="en-US"/>
          </a:p>
        </p:txBody>
      </p:sp>
    </p:spTree>
    <p:extLst>
      <p:ext uri="{BB962C8B-B14F-4D97-AF65-F5344CB8AC3E}">
        <p14:creationId xmlns:p14="http://schemas.microsoft.com/office/powerpoint/2010/main" val="556854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upge.ca/node/10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marL="171450" indent="-171450">
              <a:buFont typeface="Arial" panose="020B0604020202020204" pitchFamily="34" charset="0"/>
              <a:buChar char="•"/>
            </a:pPr>
            <a:r>
              <a:rPr lang="en-CA" dirty="0">
                <a:latin typeface="Arial" panose="020B0604020202020204" pitchFamily="34" charset="0"/>
                <a:cs typeface="Arial" panose="020B0604020202020204" pitchFamily="34" charset="0"/>
              </a:rPr>
              <a:t>General introductions – welcoming and friendly</a:t>
            </a:r>
          </a:p>
          <a:p>
            <a:pPr marL="171450" indent="-1714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a:latin typeface="Arial" panose="020B0604020202020204" pitchFamily="34" charset="0"/>
                <a:cs typeface="Arial" panose="020B0604020202020204" pitchFamily="34" charset="0"/>
              </a:rPr>
              <a:t>If possible, try to put faces to names of local reps and shop stewards so the new member can easily identify these union reps in their workplace or community. Members are more likely to talk to people they have met personally or can identify in person rather than by name on a list.</a:t>
            </a:r>
          </a:p>
          <a:p>
            <a:pPr marL="171450" indent="-1714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a:latin typeface="Arial" panose="020B0604020202020204" pitchFamily="34" charset="0"/>
                <a:cs typeface="Arial" panose="020B0604020202020204" pitchFamily="34" charset="0"/>
              </a:rPr>
              <a:t>It is important to use inclusive language in your orientation. Try using “we” and “your union” as opposed to “the union” or “NAPE”. </a:t>
            </a:r>
          </a:p>
          <a:p>
            <a:pPr marL="171450" indent="-1714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a:latin typeface="Arial" panose="020B0604020202020204" pitchFamily="34" charset="0"/>
                <a:cs typeface="Arial" panose="020B0604020202020204" pitchFamily="34" charset="0"/>
              </a:rPr>
              <a:t>Please have a copy of your specific agreement on hand for the orientation. </a:t>
            </a:r>
          </a:p>
          <a:p>
            <a:pPr marL="171450" indent="-1714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1</a:t>
            </a:fld>
            <a:endParaRPr lang="en-US"/>
          </a:p>
        </p:txBody>
      </p:sp>
    </p:spTree>
    <p:extLst>
      <p:ext uri="{BB962C8B-B14F-4D97-AF65-F5344CB8AC3E}">
        <p14:creationId xmlns:p14="http://schemas.microsoft.com/office/powerpoint/2010/main" val="3303477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625689"/>
          </a:xfrm>
        </p:spPr>
        <p:txBody>
          <a:bodyPr/>
          <a:lstStyle/>
          <a:p>
            <a:pPr lvl="0">
              <a:lnSpc>
                <a:spcPct val="150000"/>
              </a:lnSpc>
              <a:spcAft>
                <a:spcPts val="0"/>
              </a:spcAft>
            </a:pPr>
            <a:r>
              <a:rPr lang="en-CA" b="1" dirty="0">
                <a:solidFill>
                  <a:srgbClr val="000000"/>
                </a:solidFill>
                <a:latin typeface="Arial"/>
                <a:ea typeface="Calibri"/>
                <a:cs typeface="Times New Roman"/>
              </a:rPr>
              <a:t>Board of Directors / Executive: Strong Leadership for a Strong Union</a:t>
            </a:r>
          </a:p>
          <a:p>
            <a:pPr lvl="0">
              <a:lnSpc>
                <a:spcPct val="150000"/>
              </a:lnSpc>
              <a:spcAft>
                <a:spcPts val="0"/>
              </a:spcAft>
            </a:pPr>
            <a:endParaRPr lang="en-CA" dirty="0">
              <a:solidFill>
                <a:srgbClr val="000000"/>
              </a:solidFill>
              <a:latin typeface="Calibri"/>
              <a:ea typeface="Calibri"/>
              <a:cs typeface="Times New Roman"/>
            </a:endParaRPr>
          </a:p>
          <a:p>
            <a:pPr marL="342900" lvl="0" indent="-342900">
              <a:lnSpc>
                <a:spcPct val="150000"/>
              </a:lnSpc>
              <a:spcAft>
                <a:spcPts val="0"/>
              </a:spcAft>
              <a:buFont typeface="Symbol"/>
              <a:buChar char=""/>
            </a:pPr>
            <a:r>
              <a:rPr lang="en-CA" dirty="0">
                <a:solidFill>
                  <a:srgbClr val="000000"/>
                </a:solidFill>
                <a:latin typeface="Arial"/>
                <a:ea typeface="Calibri"/>
                <a:cs typeface="Times New Roman"/>
              </a:rPr>
              <a:t>The Board of Directors are the elected leadership of the Union. </a:t>
            </a:r>
            <a:endParaRPr lang="en-CA" dirty="0">
              <a:solidFill>
                <a:srgbClr val="000000"/>
              </a:solidFill>
              <a:latin typeface="Calibri"/>
              <a:ea typeface="Calibri"/>
              <a:cs typeface="Times New Roman"/>
            </a:endParaRPr>
          </a:p>
          <a:p>
            <a:pPr marL="342900" lvl="0" indent="-342900">
              <a:lnSpc>
                <a:spcPct val="150000"/>
              </a:lnSpc>
              <a:spcAft>
                <a:spcPts val="0"/>
              </a:spcAft>
              <a:buFont typeface="Symbol"/>
              <a:buChar char=""/>
            </a:pPr>
            <a:r>
              <a:rPr lang="en-CA" dirty="0">
                <a:solidFill>
                  <a:srgbClr val="000000"/>
                </a:solidFill>
                <a:latin typeface="Arial"/>
                <a:ea typeface="Calibri"/>
                <a:cs typeface="Times New Roman"/>
              </a:rPr>
              <a:t>The Executive is comprised of:</a:t>
            </a:r>
            <a:endParaRPr lang="en-CA" dirty="0">
              <a:solidFill>
                <a:srgbClr val="000000"/>
              </a:solidFill>
              <a:latin typeface="Calibri"/>
              <a:ea typeface="Calibri"/>
              <a:cs typeface="Times New Roman"/>
            </a:endParaRPr>
          </a:p>
          <a:p>
            <a:pPr marL="742950" lvl="1" indent="-285750">
              <a:lnSpc>
                <a:spcPct val="150000"/>
              </a:lnSpc>
              <a:spcAft>
                <a:spcPts val="0"/>
              </a:spcAft>
              <a:buFont typeface="Courier New"/>
              <a:buChar char="o"/>
            </a:pPr>
            <a:r>
              <a:rPr lang="en-CA" dirty="0">
                <a:solidFill>
                  <a:srgbClr val="000000"/>
                </a:solidFill>
                <a:latin typeface="Arial"/>
                <a:ea typeface="Calibri"/>
                <a:cs typeface="Times New Roman"/>
              </a:rPr>
              <a:t>President</a:t>
            </a:r>
            <a:endParaRPr lang="en-CA" dirty="0">
              <a:solidFill>
                <a:srgbClr val="000000"/>
              </a:solidFill>
              <a:latin typeface="Calibri"/>
              <a:ea typeface="Calibri"/>
              <a:cs typeface="Times New Roman"/>
            </a:endParaRPr>
          </a:p>
          <a:p>
            <a:pPr marL="742950" lvl="1" indent="-285750">
              <a:lnSpc>
                <a:spcPct val="150000"/>
              </a:lnSpc>
              <a:spcAft>
                <a:spcPts val="0"/>
              </a:spcAft>
              <a:buFont typeface="Courier New"/>
              <a:buChar char="o"/>
            </a:pPr>
            <a:r>
              <a:rPr lang="en-CA" dirty="0">
                <a:solidFill>
                  <a:srgbClr val="000000"/>
                </a:solidFill>
                <a:latin typeface="Arial"/>
                <a:ea typeface="Calibri"/>
                <a:cs typeface="Times New Roman"/>
              </a:rPr>
              <a:t>Secretary Treasurer </a:t>
            </a:r>
            <a:endParaRPr lang="en-CA" dirty="0">
              <a:solidFill>
                <a:srgbClr val="000000"/>
              </a:solidFill>
              <a:latin typeface="Calibri"/>
              <a:ea typeface="Calibri"/>
              <a:cs typeface="Times New Roman"/>
            </a:endParaRPr>
          </a:p>
          <a:p>
            <a:pPr marL="742950" lvl="1" indent="-285750">
              <a:lnSpc>
                <a:spcPct val="150000"/>
              </a:lnSpc>
              <a:spcAft>
                <a:spcPts val="0"/>
              </a:spcAft>
              <a:buFont typeface="Courier New"/>
              <a:buChar char="o"/>
            </a:pPr>
            <a:r>
              <a:rPr lang="en-CA" dirty="0">
                <a:solidFill>
                  <a:srgbClr val="000000"/>
                </a:solidFill>
                <a:latin typeface="Arial"/>
                <a:ea typeface="Calibri"/>
                <a:cs typeface="Times New Roman"/>
              </a:rPr>
              <a:t>General Vice President </a:t>
            </a:r>
            <a:endParaRPr lang="en-CA" dirty="0">
              <a:solidFill>
                <a:srgbClr val="000000"/>
              </a:solidFill>
              <a:latin typeface="Calibri"/>
              <a:ea typeface="Calibri"/>
              <a:cs typeface="Times New Roman"/>
            </a:endParaRPr>
          </a:p>
          <a:p>
            <a:pPr marL="742950" lvl="1" indent="-285750">
              <a:lnSpc>
                <a:spcPct val="150000"/>
              </a:lnSpc>
              <a:spcAft>
                <a:spcPts val="0"/>
              </a:spcAft>
              <a:buFont typeface="Courier New"/>
              <a:buChar char="o"/>
            </a:pPr>
            <a:r>
              <a:rPr lang="en-CA" dirty="0">
                <a:solidFill>
                  <a:srgbClr val="000000"/>
                </a:solidFill>
                <a:latin typeface="Arial"/>
                <a:ea typeface="Calibri"/>
                <a:cs typeface="Times New Roman"/>
              </a:rPr>
              <a:t>Western, Central, and Eastern Vice President</a:t>
            </a:r>
            <a:endParaRPr lang="en-CA" dirty="0">
              <a:solidFill>
                <a:srgbClr val="000000"/>
              </a:solidFill>
              <a:latin typeface="Calibri"/>
              <a:ea typeface="Calibri"/>
              <a:cs typeface="Times New Roman"/>
            </a:endParaRPr>
          </a:p>
          <a:p>
            <a:pPr marL="342900" lvl="0" indent="-342900">
              <a:lnSpc>
                <a:spcPct val="150000"/>
              </a:lnSpc>
              <a:spcAft>
                <a:spcPts val="0"/>
              </a:spcAft>
              <a:buFont typeface="Symbol"/>
              <a:buChar char=""/>
            </a:pPr>
            <a:r>
              <a:rPr lang="en-CA" dirty="0">
                <a:solidFill>
                  <a:srgbClr val="000000"/>
                </a:solidFill>
                <a:latin typeface="Arial"/>
                <a:ea typeface="Calibri"/>
                <a:cs typeface="Times New Roman"/>
              </a:rPr>
              <a:t>The President and Secretary-Treasurer are elected directly by the members every three years via mail in ballot. They are the paid, full time directors of the Union. </a:t>
            </a:r>
            <a:endParaRPr lang="en-CA" dirty="0">
              <a:solidFill>
                <a:srgbClr val="000000"/>
              </a:solidFill>
              <a:latin typeface="Calibri"/>
              <a:ea typeface="Calibri"/>
              <a:cs typeface="Times New Roman"/>
            </a:endParaRPr>
          </a:p>
          <a:p>
            <a:pPr marL="342900" lvl="0" indent="-342900">
              <a:lnSpc>
                <a:spcPct val="150000"/>
              </a:lnSpc>
              <a:spcAft>
                <a:spcPts val="0"/>
              </a:spcAft>
              <a:buFont typeface="Symbol"/>
              <a:buChar char=""/>
            </a:pPr>
            <a:r>
              <a:rPr lang="en-CA" dirty="0">
                <a:solidFill>
                  <a:srgbClr val="000000"/>
                </a:solidFill>
                <a:latin typeface="Arial"/>
                <a:ea typeface="Calibri"/>
                <a:cs typeface="Times New Roman"/>
              </a:rPr>
              <a:t>The remainder of the Board is comprised of area, component, and region representatives who are elected at NAPE’s Biennial Convention or at their respective Component Conventions. </a:t>
            </a:r>
            <a:endParaRPr lang="en-CA" dirty="0">
              <a:solidFill>
                <a:srgbClr val="000000"/>
              </a:solidFill>
              <a:latin typeface="Calibri"/>
              <a:ea typeface="Calibri"/>
              <a:cs typeface="Times New Roman"/>
            </a:endParaRPr>
          </a:p>
          <a:p>
            <a:pPr marL="342900" lvl="0" indent="-342900">
              <a:lnSpc>
                <a:spcPct val="150000"/>
              </a:lnSpc>
              <a:spcAft>
                <a:spcPts val="0"/>
              </a:spcAft>
              <a:buFont typeface="Symbol"/>
              <a:buChar char=""/>
            </a:pPr>
            <a:r>
              <a:rPr lang="en-CA" dirty="0">
                <a:solidFill>
                  <a:srgbClr val="000000"/>
                </a:solidFill>
                <a:latin typeface="Arial"/>
                <a:ea typeface="Calibri"/>
                <a:cs typeface="Times New Roman"/>
              </a:rPr>
              <a:t>A full listing of the current Board of Directors can be found on NAPE’s website at </a:t>
            </a:r>
            <a:r>
              <a:rPr lang="en-CA" dirty="0">
                <a:solidFill>
                  <a:srgbClr val="0000FF"/>
                </a:solidFill>
                <a:latin typeface="Arial"/>
                <a:ea typeface="Calibri"/>
                <a:cs typeface="Times New Roman"/>
              </a:rPr>
              <a:t>www.nape.ca </a:t>
            </a:r>
            <a:r>
              <a:rPr lang="en-CA" dirty="0">
                <a:solidFill>
                  <a:srgbClr val="00B0F0"/>
                </a:solidFill>
                <a:latin typeface="Arial"/>
                <a:ea typeface="Calibri"/>
                <a:cs typeface="Times New Roman"/>
              </a:rPr>
              <a:t> </a:t>
            </a:r>
            <a:endParaRPr lang="en-CA" dirty="0">
              <a:solidFill>
                <a:srgbClr val="00B0F0"/>
              </a:solidFill>
              <a:latin typeface="Calibri"/>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10</a:t>
            </a:fld>
            <a:endParaRPr lang="en-US"/>
          </a:p>
        </p:txBody>
      </p:sp>
    </p:spTree>
    <p:extLst>
      <p:ext uri="{BB962C8B-B14F-4D97-AF65-F5344CB8AC3E}">
        <p14:creationId xmlns:p14="http://schemas.microsoft.com/office/powerpoint/2010/main" val="387555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latin typeface="Arial" panose="020B0604020202020204" pitchFamily="34" charset="0"/>
                <a:cs typeface="Arial" panose="020B0604020202020204" pitchFamily="34" charset="0"/>
              </a:rPr>
              <a:t>NAPE is founded on democratic decision making from the members up. </a:t>
            </a:r>
          </a:p>
          <a:p>
            <a:pPr marL="171450" indent="-1714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a:latin typeface="Arial" panose="020B0604020202020204" pitchFamily="34" charset="0"/>
                <a:cs typeface="Arial" panose="020B0604020202020204" pitchFamily="34" charset="0"/>
              </a:rPr>
              <a:t>Decisions for the union are made at conventions. </a:t>
            </a:r>
          </a:p>
          <a:p>
            <a:pPr marL="171450" indent="-1714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a:latin typeface="Arial" panose="020B0604020202020204" pitchFamily="34" charset="0"/>
                <a:cs typeface="Arial" panose="020B0604020202020204" pitchFamily="34" charset="0"/>
              </a:rPr>
              <a:t>Members are elected to go from the local as delegates.</a:t>
            </a:r>
          </a:p>
          <a:p>
            <a:pPr marL="171450" indent="-1714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a:latin typeface="Arial" panose="020B0604020202020204" pitchFamily="34" charset="0"/>
                <a:cs typeface="Arial" panose="020B0604020202020204" pitchFamily="34" charset="0"/>
              </a:rPr>
              <a:t>Motions and resolutions are voted on by delegates from the various locals. </a:t>
            </a:r>
          </a:p>
          <a:p>
            <a:pPr marL="171450" indent="-171450">
              <a:buFont typeface="Arial" panose="020B0604020202020204" pitchFamily="34" charset="0"/>
              <a:buChar char="•"/>
            </a:pPr>
            <a:endParaRPr lang="en-CA"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a:latin typeface="Arial" panose="020B0604020202020204" pitchFamily="34" charset="0"/>
                <a:cs typeface="Arial" panose="020B0604020202020204" pitchFamily="34" charset="0"/>
              </a:rPr>
              <a:t>Conventions are the ultimate decision-making body of the union. </a:t>
            </a:r>
          </a:p>
        </p:txBody>
      </p:sp>
      <p:sp>
        <p:nvSpPr>
          <p:cNvPr id="4" name="Slide Number Placeholder 3"/>
          <p:cNvSpPr>
            <a:spLocks noGrp="1"/>
          </p:cNvSpPr>
          <p:nvPr>
            <p:ph type="sldNum" sz="quarter" idx="10"/>
          </p:nvPr>
        </p:nvSpPr>
        <p:spPr/>
        <p:txBody>
          <a:bodyPr/>
          <a:lstStyle/>
          <a:p>
            <a:fld id="{D7EEF891-15BA-44A8-BAC1-9B3CABE6A3EC}" type="slidenum">
              <a:rPr lang="en-US" smtClean="0"/>
              <a:pPr/>
              <a:t>11</a:t>
            </a:fld>
            <a:endParaRPr lang="en-US"/>
          </a:p>
        </p:txBody>
      </p:sp>
    </p:spTree>
    <p:extLst>
      <p:ext uri="{BB962C8B-B14F-4D97-AF65-F5344CB8AC3E}">
        <p14:creationId xmlns:p14="http://schemas.microsoft.com/office/powerpoint/2010/main" val="65231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553681"/>
          </a:xfrm>
        </p:spPr>
        <p:txBody>
          <a:bodyPr/>
          <a:lstStyle/>
          <a:p>
            <a:pPr>
              <a:lnSpc>
                <a:spcPct val="150000"/>
              </a:lnSpc>
              <a:spcAft>
                <a:spcPts val="1000"/>
              </a:spcAft>
            </a:pPr>
            <a:r>
              <a:rPr lang="en-CA" dirty="0">
                <a:latin typeface="Arial"/>
                <a:ea typeface="Calibri"/>
                <a:cs typeface="Times New Roman"/>
              </a:rPr>
              <a:t>NAPE represents you in your workplace and is active at the provincial level in standing up for your rights and the working conditions, products, and services that you provide. </a:t>
            </a:r>
            <a:endParaRPr lang="en-CA" dirty="0">
              <a:latin typeface="Calibri"/>
              <a:ea typeface="Calibri"/>
              <a:cs typeface="Times New Roman"/>
            </a:endParaRPr>
          </a:p>
          <a:p>
            <a:pPr>
              <a:lnSpc>
                <a:spcPct val="150000"/>
              </a:lnSpc>
              <a:spcAft>
                <a:spcPts val="1000"/>
              </a:spcAft>
            </a:pPr>
            <a:r>
              <a:rPr lang="en-CA" dirty="0">
                <a:latin typeface="Arial"/>
                <a:ea typeface="Calibri"/>
                <a:cs typeface="Times New Roman"/>
              </a:rPr>
              <a:t>However, decisions are made by governments at the provincial and federal level which have an impact on you, your job, your working conditions, etc.  </a:t>
            </a:r>
          </a:p>
          <a:p>
            <a:pPr>
              <a:lnSpc>
                <a:spcPct val="150000"/>
              </a:lnSpc>
              <a:spcAft>
                <a:spcPts val="1000"/>
              </a:spcAft>
            </a:pPr>
            <a:endParaRPr lang="en-CA" dirty="0">
              <a:latin typeface="Calibri"/>
              <a:ea typeface="Calibri"/>
              <a:cs typeface="Times New Roman"/>
            </a:endParaRPr>
          </a:p>
          <a:p>
            <a:pPr>
              <a:lnSpc>
                <a:spcPct val="150000"/>
              </a:lnSpc>
              <a:spcAft>
                <a:spcPts val="1000"/>
              </a:spcAft>
            </a:pPr>
            <a:r>
              <a:rPr lang="en-CA" dirty="0">
                <a:latin typeface="Arial"/>
                <a:ea typeface="Calibri"/>
                <a:cs typeface="Times New Roman"/>
              </a:rPr>
              <a:t>To help ensure that workers have a voice at these levels of decision making, NAPE is affiliated with the following labour organizations: </a:t>
            </a:r>
          </a:p>
          <a:p>
            <a:pPr>
              <a:lnSpc>
                <a:spcPct val="150000"/>
              </a:lnSpc>
              <a:spcAft>
                <a:spcPts val="1000"/>
              </a:spcAft>
            </a:pPr>
            <a:endParaRPr lang="en-CA" dirty="0">
              <a:latin typeface="Calibri"/>
              <a:ea typeface="Calibri"/>
              <a:cs typeface="Times New Roman"/>
            </a:endParaRPr>
          </a:p>
          <a:p>
            <a:pPr>
              <a:lnSpc>
                <a:spcPct val="150000"/>
              </a:lnSpc>
              <a:spcAft>
                <a:spcPts val="1000"/>
              </a:spcAft>
            </a:pPr>
            <a:r>
              <a:rPr lang="en-CA" b="1" dirty="0">
                <a:latin typeface="Arial"/>
                <a:ea typeface="Calibri"/>
                <a:cs typeface="Times New Roman"/>
              </a:rPr>
              <a:t>Newfoundland and Labrador Federation of Labour (NLFL)</a:t>
            </a:r>
            <a:r>
              <a:rPr lang="en-CA" dirty="0">
                <a:latin typeface="Calibri"/>
                <a:ea typeface="Calibri"/>
                <a:cs typeface="Times New Roman"/>
              </a:rPr>
              <a:t> - </a:t>
            </a:r>
            <a:r>
              <a:rPr lang="en-US" b="0" i="0" dirty="0">
                <a:solidFill>
                  <a:srgbClr val="666666"/>
                </a:solidFill>
                <a:effectLst/>
                <a:latin typeface="Open Sans"/>
              </a:rPr>
              <a:t>The Newfoundland and Labrador Federation of Labour has a proud history of representing the interests of union members and workers since 1936. The Federation of Labour is made up of nearly 30 affiliated unions, 500 locals and six District Labour Councils. We represent more than 65,000 working women and men from every sector of our economy and from every community in our province.</a:t>
            </a:r>
            <a:endParaRPr lang="en-CA" dirty="0">
              <a:latin typeface="Calibri"/>
              <a:ea typeface="Calibri"/>
              <a:cs typeface="Times New Roman"/>
            </a:endParaRPr>
          </a:p>
          <a:p>
            <a:pPr>
              <a:lnSpc>
                <a:spcPct val="150000"/>
              </a:lnSpc>
              <a:spcAft>
                <a:spcPts val="1000"/>
              </a:spcAft>
            </a:pPr>
            <a:endParaRPr lang="en-CA" dirty="0">
              <a:latin typeface="Calibri"/>
              <a:ea typeface="Calibri"/>
              <a:cs typeface="Times New Roman"/>
            </a:endParaRPr>
          </a:p>
          <a:p>
            <a:pPr>
              <a:lnSpc>
                <a:spcPct val="150000"/>
              </a:lnSpc>
              <a:spcAft>
                <a:spcPts val="1000"/>
              </a:spcAft>
            </a:pPr>
            <a:r>
              <a:rPr lang="en-CA" b="1" dirty="0">
                <a:latin typeface="Arial"/>
                <a:ea typeface="Calibri"/>
                <a:cs typeface="Times New Roman"/>
              </a:rPr>
              <a:t>National Union of General And Public Employees (NUPGE) (National Union) - </a:t>
            </a:r>
            <a:r>
              <a:rPr lang="en-US" sz="1200" b="0" i="0" kern="1200" dirty="0">
                <a:solidFill>
                  <a:schemeClr val="tx1"/>
                </a:solidFill>
                <a:effectLst/>
                <a:latin typeface="Times New Roman" pitchFamily="18" charset="0"/>
                <a:ea typeface="+mn-ea"/>
                <a:cs typeface="+mn-cs"/>
              </a:rPr>
              <a:t>The </a:t>
            </a:r>
            <a:r>
              <a:rPr lang="en-US" sz="1200" b="1" i="0" kern="1200" dirty="0">
                <a:solidFill>
                  <a:schemeClr val="tx1"/>
                </a:solidFill>
                <a:effectLst/>
                <a:latin typeface="Times New Roman" pitchFamily="18" charset="0"/>
                <a:ea typeface="+mn-ea"/>
                <a:cs typeface="+mn-cs"/>
              </a:rPr>
              <a:t>National Union of Public and General Employees (NUPGE)</a:t>
            </a:r>
            <a:r>
              <a:rPr lang="en-US" sz="1200" b="0" i="0" kern="1200" dirty="0">
                <a:solidFill>
                  <a:schemeClr val="tx1"/>
                </a:solidFill>
                <a:effectLst/>
                <a:latin typeface="Times New Roman" pitchFamily="18" charset="0"/>
                <a:ea typeface="+mn-ea"/>
                <a:cs typeface="+mn-cs"/>
              </a:rPr>
              <a:t> is a family of </a:t>
            </a:r>
            <a:r>
              <a:rPr lang="en-US" sz="1200" b="0" i="0" u="none" strike="noStrike" kern="1200" dirty="0">
                <a:solidFill>
                  <a:schemeClr val="tx1"/>
                </a:solidFill>
                <a:effectLst/>
                <a:latin typeface="Times New Roman" pitchFamily="18" charset="0"/>
                <a:ea typeface="+mn-ea"/>
                <a:cs typeface="+mn-cs"/>
                <a:hlinkClick r:id="rId3"/>
              </a:rPr>
              <a:t>11 component and 3 affiliate unions</a:t>
            </a:r>
            <a:r>
              <a:rPr lang="en-US" sz="1200" b="0" i="0" kern="1200" dirty="0">
                <a:solidFill>
                  <a:schemeClr val="tx1"/>
                </a:solidFill>
                <a:effectLst/>
                <a:latin typeface="Times New Roman" pitchFamily="18" charset="0"/>
                <a:ea typeface="+mn-ea"/>
                <a:cs typeface="+mn-cs"/>
              </a:rPr>
              <a:t>. Taken together we are one of the largest unions in Canada. Most of our 390,000 members work to deliver public services of every kind to the citizens of their home provinces. We also have a large and growing number of members who work for private businesses.</a:t>
            </a:r>
            <a:endParaRPr lang="en-CA" b="1" dirty="0">
              <a:latin typeface="Arial"/>
              <a:ea typeface="Calibri"/>
              <a:cs typeface="Times New Roman"/>
            </a:endParaRPr>
          </a:p>
          <a:p>
            <a:pPr>
              <a:lnSpc>
                <a:spcPct val="150000"/>
              </a:lnSpc>
              <a:spcAft>
                <a:spcPts val="1000"/>
              </a:spcAft>
            </a:pPr>
            <a:endParaRPr lang="en-CA" dirty="0">
              <a:latin typeface="Calibri"/>
              <a:ea typeface="Calibri"/>
              <a:cs typeface="Times New Roman"/>
            </a:endParaRPr>
          </a:p>
          <a:p>
            <a:pPr>
              <a:lnSpc>
                <a:spcPct val="150000"/>
              </a:lnSpc>
              <a:spcAft>
                <a:spcPts val="1000"/>
              </a:spcAft>
            </a:pPr>
            <a:r>
              <a:rPr lang="en-CA" b="1" dirty="0">
                <a:latin typeface="Arial"/>
                <a:ea typeface="Calibri"/>
                <a:cs typeface="Times New Roman"/>
              </a:rPr>
              <a:t>Canadian Labour Congress (CLC)</a:t>
            </a:r>
            <a:r>
              <a:rPr lang="en-CA" dirty="0">
                <a:latin typeface="Calibri"/>
                <a:ea typeface="Calibri"/>
                <a:cs typeface="Times New Roman"/>
              </a:rPr>
              <a:t> - </a:t>
            </a:r>
            <a:r>
              <a:rPr lang="en-CA" dirty="0">
                <a:latin typeface="Arial"/>
                <a:ea typeface="Calibri"/>
                <a:cs typeface="Times New Roman"/>
              </a:rPr>
              <a:t>Canada’s largest labour organization, bringing together dozens of national and international unions, provincial and territorial federations of labour and community-based labour councils to represent 3.3 million workers.</a:t>
            </a:r>
            <a:endParaRPr lang="en-CA" dirty="0">
              <a:latin typeface="Calibri"/>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12</a:t>
            </a:fld>
            <a:endParaRPr lang="en-US"/>
          </a:p>
        </p:txBody>
      </p:sp>
    </p:spTree>
    <p:extLst>
      <p:ext uri="{BB962C8B-B14F-4D97-AF65-F5344CB8AC3E}">
        <p14:creationId xmlns:p14="http://schemas.microsoft.com/office/powerpoint/2010/main" val="2943559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marL="171450" indent="-171450">
              <a:buFont typeface="Arial" panose="020B0604020202020204" pitchFamily="34" charset="0"/>
              <a:buChar char="•"/>
            </a:pPr>
            <a:r>
              <a:rPr lang="en-CA" i="1" dirty="0">
                <a:solidFill>
                  <a:srgbClr val="FF0000"/>
                </a:solidFill>
                <a:latin typeface="Arial" panose="020B0604020202020204" pitchFamily="34" charset="0"/>
                <a:cs typeface="Arial" panose="020B0604020202020204" pitchFamily="34" charset="0"/>
              </a:rPr>
              <a:t>This is a good opportunity to bring up articles of the agreement specific to your workplace that are particular relevance/importance to the new member. </a:t>
            </a:r>
          </a:p>
        </p:txBody>
      </p:sp>
      <p:sp>
        <p:nvSpPr>
          <p:cNvPr id="4" name="Slide Number Placeholder 3"/>
          <p:cNvSpPr>
            <a:spLocks noGrp="1"/>
          </p:cNvSpPr>
          <p:nvPr>
            <p:ph type="sldNum" sz="quarter" idx="10"/>
          </p:nvPr>
        </p:nvSpPr>
        <p:spPr/>
        <p:txBody>
          <a:bodyPr/>
          <a:lstStyle/>
          <a:p>
            <a:fld id="{D7EEF891-15BA-44A8-BAC1-9B3CABE6A3EC}" type="slidenum">
              <a:rPr lang="en-US" smtClean="0"/>
              <a:pPr/>
              <a:t>13</a:t>
            </a:fld>
            <a:endParaRPr lang="en-US"/>
          </a:p>
        </p:txBody>
      </p:sp>
    </p:spTree>
    <p:extLst>
      <p:ext uri="{BB962C8B-B14F-4D97-AF65-F5344CB8AC3E}">
        <p14:creationId xmlns:p14="http://schemas.microsoft.com/office/powerpoint/2010/main" val="1478695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marL="342900" lvl="0" indent="-342900" eaLnBrk="0" fontAlgn="base" hangingPunct="0">
              <a:spcAft>
                <a:spcPts val="0"/>
              </a:spcAft>
              <a:buFont typeface="Arial"/>
              <a:buChar char="•"/>
              <a:tabLst>
                <a:tab pos="457200" algn="l"/>
              </a:tabLst>
            </a:pPr>
            <a:r>
              <a:rPr lang="en-CA" sz="1400" b="1" dirty="0">
                <a:effectLst/>
                <a:latin typeface="Arial"/>
                <a:ea typeface="Times New Roman"/>
                <a:cs typeface="Times New Roman"/>
              </a:rPr>
              <a:t> </a:t>
            </a:r>
            <a:r>
              <a:rPr lang="en-CA" sz="1200" i="1" kern="1200" dirty="0">
                <a:effectLst/>
                <a:latin typeface="Arial"/>
                <a:ea typeface="+mn-ea"/>
                <a:cs typeface="Times New Roman"/>
              </a:rPr>
              <a:t>This is a good opportunity to talk about the bargaining process as it relates to your workplace. Where you are in the current bargaining cycle. </a:t>
            </a:r>
            <a:r>
              <a:rPr lang="en-CA" sz="1200" i="1" kern="1200" dirty="0" err="1">
                <a:effectLst/>
                <a:latin typeface="Arial"/>
                <a:ea typeface="+mn-ea"/>
                <a:cs typeface="Times New Roman"/>
              </a:rPr>
              <a:t>Etc</a:t>
            </a:r>
            <a:r>
              <a:rPr lang="en-CA" sz="1200" i="1" kern="1200" dirty="0">
                <a:effectLst/>
                <a:latin typeface="Arial"/>
                <a:ea typeface="+mn-ea"/>
                <a:cs typeface="Times New Roman"/>
              </a:rPr>
              <a:t>… </a:t>
            </a:r>
            <a:endParaRPr lang="en-CA" sz="1200" dirty="0">
              <a:effectLst/>
              <a:latin typeface="Times New Roman"/>
              <a:ea typeface="Times New Roman"/>
              <a:cs typeface="Times New Roman"/>
            </a:endParaRPr>
          </a:p>
          <a:p>
            <a:pPr marL="171450" indent="-171450">
              <a:buFont typeface="Arial" panose="020B0604020202020204" pitchFamily="34" charset="0"/>
              <a:buChar char="•"/>
            </a:pPr>
            <a:endParaRPr lang="en-CA" i="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14</a:t>
            </a:fld>
            <a:endParaRPr lang="en-US"/>
          </a:p>
        </p:txBody>
      </p:sp>
    </p:spTree>
    <p:extLst>
      <p:ext uri="{BB962C8B-B14F-4D97-AF65-F5344CB8AC3E}">
        <p14:creationId xmlns:p14="http://schemas.microsoft.com/office/powerpoint/2010/main" val="1478695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eaLnBrk="0" fontAlgn="base" hangingPunct="0">
              <a:spcAft>
                <a:spcPts val="0"/>
              </a:spcAft>
              <a:buFont typeface="Arial"/>
              <a:buChar char="•"/>
              <a:tabLst>
                <a:tab pos="457200" algn="l"/>
              </a:tabLst>
            </a:pPr>
            <a:r>
              <a:rPr lang="en-CA" sz="1200" dirty="0">
                <a:effectLst/>
                <a:latin typeface="Arial"/>
                <a:ea typeface="Times New Roman"/>
                <a:cs typeface="Times New Roman"/>
              </a:rPr>
              <a:t>Please go through what bargaining unit the member now belongs in. </a:t>
            </a:r>
            <a:endParaRPr lang="en-CA" sz="1100" dirty="0">
              <a:effectLst/>
              <a:latin typeface="Times New Roman"/>
              <a:ea typeface="Times New Roman"/>
              <a:cs typeface="Times New Roman"/>
            </a:endParaRPr>
          </a:p>
          <a:p>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15</a:t>
            </a:fld>
            <a:endParaRPr lang="en-US"/>
          </a:p>
        </p:txBody>
      </p:sp>
    </p:spTree>
    <p:extLst>
      <p:ext uri="{BB962C8B-B14F-4D97-AF65-F5344CB8AC3E}">
        <p14:creationId xmlns:p14="http://schemas.microsoft.com/office/powerpoint/2010/main" val="2702492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r>
              <a:rPr lang="en-CA" dirty="0"/>
              <a:t>Walk through some of the specific language in your agreement that deals with these issues/articles. </a:t>
            </a:r>
          </a:p>
        </p:txBody>
      </p:sp>
      <p:sp>
        <p:nvSpPr>
          <p:cNvPr id="4" name="Slide Number Placeholder 3"/>
          <p:cNvSpPr>
            <a:spLocks noGrp="1"/>
          </p:cNvSpPr>
          <p:nvPr>
            <p:ph type="sldNum" sz="quarter" idx="10"/>
          </p:nvPr>
        </p:nvSpPr>
        <p:spPr/>
        <p:txBody>
          <a:bodyPr/>
          <a:lstStyle/>
          <a:p>
            <a:fld id="{D7EEF891-15BA-44A8-BAC1-9B3CABE6A3EC}" type="slidenum">
              <a:rPr lang="en-US" smtClean="0"/>
              <a:pPr/>
              <a:t>16</a:t>
            </a:fld>
            <a:endParaRPr lang="en-US"/>
          </a:p>
        </p:txBody>
      </p:sp>
    </p:spTree>
    <p:extLst>
      <p:ext uri="{BB962C8B-B14F-4D97-AF65-F5344CB8AC3E}">
        <p14:creationId xmlns:p14="http://schemas.microsoft.com/office/powerpoint/2010/main" val="262253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Opportunity to discuss</a:t>
            </a:r>
            <a:r>
              <a:rPr lang="en-CA" baseline="0" dirty="0"/>
              <a:t> grievance process and some usual examples at your workplace (as time allows). </a:t>
            </a:r>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17</a:t>
            </a:fld>
            <a:endParaRPr lang="en-US"/>
          </a:p>
        </p:txBody>
      </p:sp>
    </p:spTree>
    <p:extLst>
      <p:ext uri="{BB962C8B-B14F-4D97-AF65-F5344CB8AC3E}">
        <p14:creationId xmlns:p14="http://schemas.microsoft.com/office/powerpoint/2010/main" val="2614812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50000"/>
              </a:lnSpc>
              <a:spcAft>
                <a:spcPts val="0"/>
              </a:spcAft>
            </a:pPr>
            <a:r>
              <a:rPr lang="en-CA" dirty="0">
                <a:latin typeface="Arial"/>
                <a:ea typeface="Calibri"/>
                <a:cs typeface="Times New Roman"/>
              </a:rPr>
              <a:t>Your shop steward is someone who works in your workplace, and is your first contact in case you need help with anything related to your working conditions or collective agreement.</a:t>
            </a:r>
            <a:endParaRPr lang="en-CA" dirty="0">
              <a:latin typeface="Calibri"/>
              <a:ea typeface="Calibri"/>
              <a:cs typeface="Times New Roman"/>
            </a:endParaRPr>
          </a:p>
          <a:p>
            <a:pPr>
              <a:lnSpc>
                <a:spcPct val="150000"/>
              </a:lnSpc>
              <a:spcAft>
                <a:spcPts val="0"/>
              </a:spcAft>
            </a:pPr>
            <a:r>
              <a:rPr lang="en-CA" dirty="0">
                <a:latin typeface="Arial"/>
                <a:ea typeface="Calibri"/>
                <a:cs typeface="Times New Roman"/>
              </a:rPr>
              <a:t>Elected or appointed within the Local, Stewards enforce the collective agreement and protect the rights acquired by members through negotiations and other union actions. Thus, Shop Stewards are your first line of defence, as they are responsible for enforcing contracts, handling grievances, ensuring worksite safety, mobilizing members for political campaigns, orienting new members to the worksite and NAPE, and more. </a:t>
            </a:r>
            <a:endParaRPr lang="en-CA" dirty="0">
              <a:latin typeface="Calibri"/>
              <a:ea typeface="Calibri"/>
              <a:cs typeface="Times New Roman"/>
            </a:endParaRPr>
          </a:p>
          <a:p>
            <a:pPr>
              <a:lnSpc>
                <a:spcPct val="150000"/>
              </a:lnSpc>
              <a:spcAft>
                <a:spcPts val="0"/>
              </a:spcAft>
            </a:pPr>
            <a:r>
              <a:rPr lang="en-CA" dirty="0">
                <a:latin typeface="Arial"/>
                <a:ea typeface="Calibri"/>
                <a:cs typeface="Times New Roman"/>
              </a:rPr>
              <a:t>They also act as a line of communication from your union – they generally bring the latest news about upcoming education opportunities, bargaining news, and other information from your local.</a:t>
            </a:r>
            <a:endParaRPr lang="en-CA" dirty="0">
              <a:latin typeface="Calibri"/>
              <a:ea typeface="Calibri"/>
              <a:cs typeface="Times New Roman"/>
            </a:endParaRPr>
          </a:p>
          <a:p>
            <a:pPr>
              <a:lnSpc>
                <a:spcPct val="150000"/>
              </a:lnSpc>
              <a:spcAft>
                <a:spcPts val="0"/>
              </a:spcAft>
            </a:pPr>
            <a:r>
              <a:rPr lang="en-CA" dirty="0">
                <a:latin typeface="Arial"/>
                <a:ea typeface="Calibri"/>
                <a:cs typeface="Times New Roman"/>
              </a:rPr>
              <a:t>Along with their duties in regard to the union and the workplace, the Stewards also act as the liaison between the Local Executive and the membership. It is their job to make sure the members they represent at the worksite know what the union and Local are doing.</a:t>
            </a:r>
            <a:endParaRPr lang="en-CA" dirty="0">
              <a:latin typeface="Calibri"/>
              <a:ea typeface="Calibri"/>
              <a:cs typeface="Times New Roman"/>
            </a:endParaRPr>
          </a:p>
          <a:p>
            <a:pPr marL="457200">
              <a:lnSpc>
                <a:spcPct val="150000"/>
              </a:lnSpc>
              <a:spcAft>
                <a:spcPts val="0"/>
              </a:spcAft>
            </a:pPr>
            <a:endParaRPr lang="en-CA" dirty="0">
              <a:latin typeface="Calibri"/>
              <a:ea typeface="Calibri"/>
              <a:cs typeface="Times New Roman"/>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18</a:t>
            </a:fld>
            <a:endParaRPr lang="en-US"/>
          </a:p>
        </p:txBody>
      </p:sp>
    </p:spTree>
    <p:extLst>
      <p:ext uri="{BB962C8B-B14F-4D97-AF65-F5344CB8AC3E}">
        <p14:creationId xmlns:p14="http://schemas.microsoft.com/office/powerpoint/2010/main" val="3960416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50000"/>
              </a:lnSpc>
              <a:spcAft>
                <a:spcPts val="0"/>
              </a:spcAft>
            </a:pPr>
            <a:r>
              <a:rPr lang="en-CA" dirty="0">
                <a:latin typeface="Arial"/>
                <a:ea typeface="Calibri"/>
                <a:cs typeface="Times New Roman"/>
              </a:rPr>
              <a:t>In addition to your steward, NAPE has trained professional staff working on your behalf to solve your workplace issues through the grievance process set out in your contract. </a:t>
            </a:r>
          </a:p>
          <a:p>
            <a:pPr>
              <a:lnSpc>
                <a:spcPct val="150000"/>
              </a:lnSpc>
              <a:spcAft>
                <a:spcPts val="0"/>
              </a:spcAft>
            </a:pPr>
            <a:endParaRPr lang="en-CA" dirty="0">
              <a:latin typeface="Calibri"/>
              <a:ea typeface="Calibri"/>
              <a:cs typeface="Times New Roman"/>
            </a:endParaRPr>
          </a:p>
          <a:p>
            <a:pPr>
              <a:lnSpc>
                <a:spcPct val="150000"/>
              </a:lnSpc>
              <a:spcAft>
                <a:spcPts val="0"/>
              </a:spcAft>
            </a:pPr>
            <a:r>
              <a:rPr lang="en-CA" dirty="0">
                <a:latin typeface="Arial"/>
                <a:ea typeface="Calibri"/>
                <a:cs typeface="Times New Roman"/>
              </a:rPr>
              <a:t>NAPE Servicing Reps are the staff people responsible for servicing you. They are experts in your collective agreement, employer/employee relations, grievances, and negotiations. </a:t>
            </a:r>
            <a:endParaRPr lang="en-CA" dirty="0">
              <a:latin typeface="Calibri"/>
              <a:ea typeface="Calibri"/>
              <a:cs typeface="Times New Roman"/>
            </a:endParaRPr>
          </a:p>
          <a:p>
            <a:pPr>
              <a:lnSpc>
                <a:spcPct val="150000"/>
              </a:lnSpc>
              <a:spcAft>
                <a:spcPts val="0"/>
              </a:spcAft>
            </a:pPr>
            <a:endParaRPr lang="en-CA" dirty="0">
              <a:latin typeface="Calibri"/>
              <a:ea typeface="Calibri"/>
              <a:cs typeface="Times New Roman"/>
            </a:endParaRPr>
          </a:p>
          <a:p>
            <a:pPr>
              <a:lnSpc>
                <a:spcPct val="150000"/>
              </a:lnSpc>
              <a:spcAft>
                <a:spcPts val="0"/>
              </a:spcAft>
            </a:pPr>
            <a:r>
              <a:rPr lang="en-CA" dirty="0">
                <a:latin typeface="Arial"/>
                <a:ea typeface="Calibri"/>
                <a:cs typeface="Times New Roman"/>
              </a:rPr>
              <a:t>When issues can’t be resolved by your Shop Steward, a NAPE Servicing Rep is always available to provide advice and assist you in any way necessary.</a:t>
            </a:r>
            <a:endParaRPr lang="en-CA" dirty="0">
              <a:latin typeface="Calibri"/>
              <a:ea typeface="Calibri"/>
              <a:cs typeface="Times New Roman"/>
            </a:endParaRPr>
          </a:p>
          <a:p>
            <a:pPr>
              <a:lnSpc>
                <a:spcPct val="150000"/>
              </a:lnSpc>
              <a:spcAft>
                <a:spcPts val="0"/>
              </a:spcAft>
            </a:pPr>
            <a:endParaRPr lang="en-CA" dirty="0">
              <a:latin typeface="Calibri"/>
              <a:ea typeface="Calibri"/>
              <a:cs typeface="Times New Roman"/>
            </a:endParaRPr>
          </a:p>
          <a:p>
            <a:pPr>
              <a:lnSpc>
                <a:spcPct val="150000"/>
              </a:lnSpc>
              <a:spcAft>
                <a:spcPts val="0"/>
              </a:spcAft>
            </a:pPr>
            <a:r>
              <a:rPr lang="en-CA" dirty="0">
                <a:latin typeface="Calibri"/>
                <a:ea typeface="Calibri"/>
                <a:cs typeface="Times New Roman"/>
              </a:rPr>
              <a:t>ERO = Employee Relations Officer</a:t>
            </a:r>
          </a:p>
          <a:p>
            <a:pPr>
              <a:lnSpc>
                <a:spcPct val="150000"/>
              </a:lnSpc>
              <a:spcAft>
                <a:spcPts val="0"/>
              </a:spcAft>
            </a:pPr>
            <a:r>
              <a:rPr lang="en-CA" dirty="0">
                <a:latin typeface="Calibri"/>
                <a:ea typeface="Calibri"/>
                <a:cs typeface="Times New Roman"/>
              </a:rPr>
              <a:t>MSO = Membership Servicing Officer </a:t>
            </a:r>
          </a:p>
          <a:p>
            <a:pPr>
              <a:lnSpc>
                <a:spcPct val="150000"/>
              </a:lnSpc>
              <a:spcAft>
                <a:spcPts val="0"/>
              </a:spcAft>
            </a:pPr>
            <a:r>
              <a:rPr lang="en-CA" dirty="0">
                <a:latin typeface="Calibri"/>
                <a:ea typeface="Calibri"/>
                <a:cs typeface="Times New Roman"/>
              </a:rPr>
              <a:t>LRS = Labour Relations Specialists </a:t>
            </a:r>
            <a:endParaRPr lang="en-CA"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19</a:t>
            </a:fld>
            <a:endParaRPr lang="en-US"/>
          </a:p>
        </p:txBody>
      </p:sp>
    </p:spTree>
    <p:extLst>
      <p:ext uri="{BB962C8B-B14F-4D97-AF65-F5344CB8AC3E}">
        <p14:creationId xmlns:p14="http://schemas.microsoft.com/office/powerpoint/2010/main" val="396041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15000"/>
              </a:lnSpc>
              <a:spcAft>
                <a:spcPts val="0"/>
              </a:spcAft>
            </a:pPr>
            <a:r>
              <a:rPr lang="en-CA" sz="1100" dirty="0">
                <a:latin typeface="Arial" panose="020B0604020202020204" pitchFamily="34" charset="0"/>
                <a:ea typeface="Calibri"/>
                <a:cs typeface="Arial" panose="020B0604020202020204" pitchFamily="34" charset="0"/>
              </a:rPr>
              <a:t>In becoming a NAPE member you are uniting with over 25,000 public and private sector workers across our great province. </a:t>
            </a:r>
          </a:p>
          <a:p>
            <a:pPr>
              <a:lnSpc>
                <a:spcPct val="115000"/>
              </a:lnSpc>
              <a:spcAft>
                <a:spcPts val="0"/>
              </a:spcAft>
            </a:pPr>
            <a:r>
              <a:rPr lang="en-CA" sz="1100" dirty="0">
                <a:latin typeface="Arial" panose="020B0604020202020204" pitchFamily="34" charset="0"/>
                <a:ea typeface="Calibri"/>
                <a:cs typeface="Arial" panose="020B0604020202020204" pitchFamily="34" charset="0"/>
              </a:rPr>
              <a:t> </a:t>
            </a:r>
          </a:p>
          <a:p>
            <a:pPr>
              <a:lnSpc>
                <a:spcPct val="115000"/>
              </a:lnSpc>
              <a:spcAft>
                <a:spcPts val="0"/>
              </a:spcAft>
            </a:pPr>
            <a:r>
              <a:rPr lang="en-CA" sz="1100" dirty="0">
                <a:latin typeface="Arial" panose="020B0604020202020204" pitchFamily="34" charset="0"/>
                <a:ea typeface="Calibri"/>
                <a:cs typeface="Arial" panose="020B0604020202020204" pitchFamily="34" charset="0"/>
              </a:rPr>
              <a:t>Unions are built on the fundamental principle that we are stronger when we work together – that there is strength in numbers. Alone, each worker must negotiate and deal with their employer as an individual. By working together, workers have a more powerful collective say about their working conditions, health and safety, pay and benefits. </a:t>
            </a:r>
          </a:p>
          <a:p>
            <a:pPr>
              <a:lnSpc>
                <a:spcPct val="115000"/>
              </a:lnSpc>
              <a:spcAft>
                <a:spcPts val="0"/>
              </a:spcAft>
            </a:pPr>
            <a:r>
              <a:rPr lang="en-CA" sz="1100" dirty="0">
                <a:latin typeface="Arial" panose="020B0604020202020204" pitchFamily="34" charset="0"/>
                <a:ea typeface="Calibri"/>
                <a:cs typeface="Arial" panose="020B0604020202020204" pitchFamily="34" charset="0"/>
              </a:rPr>
              <a:t> </a:t>
            </a:r>
          </a:p>
          <a:p>
            <a:pPr>
              <a:lnSpc>
                <a:spcPct val="115000"/>
              </a:lnSpc>
              <a:spcAft>
                <a:spcPts val="0"/>
              </a:spcAft>
            </a:pPr>
            <a:r>
              <a:rPr lang="en-CA" sz="1100" dirty="0">
                <a:latin typeface="Arial" panose="020B0604020202020204" pitchFamily="34" charset="0"/>
                <a:ea typeface="Calibri"/>
                <a:cs typeface="Arial" panose="020B0604020202020204" pitchFamily="34" charset="0"/>
              </a:rPr>
              <a:t>Through its collective voice, the union movement has been able to accomplish much for workers. In fact, many of the working conditions that all workers in our society enjoy is because of the work of the labour movement over the years; health and safety standards, maternity leave, pensions, minimum wage, the 40 hour work week, weekends, and the list goes on and on. </a:t>
            </a:r>
          </a:p>
          <a:p>
            <a:pPr>
              <a:lnSpc>
                <a:spcPct val="115000"/>
              </a:lnSpc>
              <a:spcAft>
                <a:spcPts val="0"/>
              </a:spcAft>
            </a:pPr>
            <a:r>
              <a:rPr lang="en-CA" sz="1100" dirty="0">
                <a:latin typeface="Arial" panose="020B0604020202020204" pitchFamily="34" charset="0"/>
                <a:ea typeface="Calibri"/>
                <a:cs typeface="Arial" panose="020B0604020202020204" pitchFamily="34" charset="0"/>
              </a:rPr>
              <a:t> </a:t>
            </a:r>
          </a:p>
          <a:p>
            <a:pPr>
              <a:lnSpc>
                <a:spcPct val="115000"/>
              </a:lnSpc>
              <a:spcAft>
                <a:spcPts val="0"/>
              </a:spcAft>
            </a:pPr>
            <a:r>
              <a:rPr lang="en-CA" sz="1100" dirty="0">
                <a:latin typeface="Arial" panose="020B0604020202020204" pitchFamily="34" charset="0"/>
                <a:ea typeface="Calibri"/>
                <a:cs typeface="Arial" panose="020B0604020202020204" pitchFamily="34" charset="0"/>
              </a:rPr>
              <a:t>In NAPE you have joined a strong voice for you and your family. Our union has a proud and rich history of defending its members, negotiating good collective agreements, advocating for strong public services, and fighting to improve the lives of workers and their families. </a:t>
            </a:r>
          </a:p>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2</a:t>
            </a:fld>
            <a:endParaRPr lang="en-US" dirty="0"/>
          </a:p>
        </p:txBody>
      </p:sp>
    </p:spTree>
    <p:extLst>
      <p:ext uri="{BB962C8B-B14F-4D97-AF65-F5344CB8AC3E}">
        <p14:creationId xmlns:p14="http://schemas.microsoft.com/office/powerpoint/2010/main" val="75593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r>
              <a:rPr lang="en-CA" dirty="0">
                <a:latin typeface="Arial" panose="020B0604020202020204" pitchFamily="34" charset="0"/>
                <a:cs typeface="Arial" panose="020B0604020202020204" pitchFamily="34" charset="0"/>
              </a:rPr>
              <a:t>If you have an issue in the workplace, please follow the steps! </a:t>
            </a:r>
          </a:p>
          <a:p>
            <a:endParaRPr lang="en-CA" dirty="0">
              <a:latin typeface="Arial" panose="020B0604020202020204" pitchFamily="34" charset="0"/>
              <a:cs typeface="Arial" panose="020B0604020202020204" pitchFamily="34" charset="0"/>
            </a:endParaRPr>
          </a:p>
          <a:p>
            <a:pPr marL="0" lvl="0" indent="0" eaLnBrk="0" fontAlgn="base" hangingPunct="0">
              <a:spcAft>
                <a:spcPts val="0"/>
              </a:spcAft>
              <a:buFont typeface="Arial"/>
              <a:buNone/>
              <a:tabLst>
                <a:tab pos="457200" algn="l"/>
              </a:tabLst>
            </a:pPr>
            <a:r>
              <a:rPr lang="en-CA" sz="1200" dirty="0">
                <a:effectLst/>
                <a:latin typeface="Arial"/>
                <a:ea typeface="Times New Roman"/>
                <a:cs typeface="Times New Roman"/>
              </a:rPr>
              <a:t>To ensure your issue is dealt with quickly as well as to ensure that the right people know about it at the right time, please make sure to follow the steps if you have questions, comments, concerns or a possible grievance in your workplace.</a:t>
            </a:r>
            <a:endParaRPr lang="en-CA" sz="1200" dirty="0">
              <a:effectLst/>
              <a:latin typeface="Times New Roman"/>
              <a:ea typeface="Times New Roman"/>
              <a:cs typeface="Times New Roman"/>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pPr marL="228600" indent="-228600">
              <a:buFont typeface="+mj-lt"/>
              <a:buAutoNum type="arabicPeriod"/>
            </a:pPr>
            <a:r>
              <a:rPr lang="en-CA" dirty="0">
                <a:latin typeface="Arial" panose="020B0604020202020204" pitchFamily="34" charset="0"/>
                <a:cs typeface="Arial" panose="020B0604020202020204" pitchFamily="34" charset="0"/>
              </a:rPr>
              <a:t>Talk to your shop steward (always the first step)</a:t>
            </a:r>
          </a:p>
          <a:p>
            <a:pPr marL="228600" indent="-228600">
              <a:buFont typeface="+mj-lt"/>
              <a:buAutoNum type="arabicPeriod"/>
            </a:pPr>
            <a:endParaRPr lang="en-CA" dirty="0">
              <a:latin typeface="Arial" panose="020B0604020202020204" pitchFamily="34" charset="0"/>
              <a:cs typeface="Arial" panose="020B0604020202020204" pitchFamily="34" charset="0"/>
            </a:endParaRPr>
          </a:p>
          <a:p>
            <a:pPr marL="228600" indent="-228600">
              <a:buFont typeface="+mj-lt"/>
              <a:buAutoNum type="arabicPeriod"/>
            </a:pPr>
            <a:r>
              <a:rPr lang="en-CA" dirty="0">
                <a:latin typeface="Arial" panose="020B0604020202020204" pitchFamily="34" charset="0"/>
                <a:cs typeface="Arial" panose="020B0604020202020204" pitchFamily="34" charset="0"/>
              </a:rPr>
              <a:t>Talk to your Local Officers</a:t>
            </a:r>
          </a:p>
          <a:p>
            <a:pPr marL="228600" indent="-228600">
              <a:buFont typeface="+mj-lt"/>
              <a:buAutoNum type="arabicPeriod"/>
            </a:pPr>
            <a:endParaRPr lang="en-CA" dirty="0">
              <a:latin typeface="Arial" panose="020B0604020202020204" pitchFamily="34" charset="0"/>
              <a:cs typeface="Arial" panose="020B0604020202020204" pitchFamily="34" charset="0"/>
            </a:endParaRPr>
          </a:p>
          <a:p>
            <a:pPr marL="228600" indent="-228600">
              <a:buFont typeface="+mj-lt"/>
              <a:buAutoNum type="arabicPeriod"/>
            </a:pPr>
            <a:r>
              <a:rPr lang="en-CA" dirty="0">
                <a:latin typeface="Arial" panose="020B0604020202020204" pitchFamily="34" charset="0"/>
                <a:cs typeface="Arial" panose="020B0604020202020204" pitchFamily="34" charset="0"/>
              </a:rPr>
              <a:t>Contact one of the NAPE offices to talk to a staff person</a:t>
            </a:r>
          </a:p>
          <a:p>
            <a:pPr marL="228600" indent="-228600">
              <a:buFont typeface="+mj-lt"/>
              <a:buAutoNum type="arabicPeriod"/>
            </a:pPr>
            <a:endParaRPr lang="en-CA" dirty="0">
              <a:latin typeface="Arial" panose="020B0604020202020204" pitchFamily="34" charset="0"/>
              <a:cs typeface="Arial" panose="020B0604020202020204" pitchFamily="34" charset="0"/>
            </a:endParaRPr>
          </a:p>
          <a:p>
            <a:pPr marL="228600" indent="-228600">
              <a:buFont typeface="+mj-lt"/>
              <a:buAutoNum type="arabicPeriod"/>
            </a:pPr>
            <a:r>
              <a:rPr lang="en-CA" dirty="0">
                <a:latin typeface="Arial" panose="020B0604020202020204" pitchFamily="34" charset="0"/>
                <a:cs typeface="Arial" panose="020B0604020202020204" pitchFamily="34" charset="0"/>
              </a:rPr>
              <a:t>Contact a NAPE Board or Executive member </a:t>
            </a:r>
          </a:p>
          <a:p>
            <a:pPr marL="228600" indent="-228600">
              <a:buFont typeface="+mj-lt"/>
              <a:buAutoNum type="arabicPeriod"/>
            </a:pP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20</a:t>
            </a:fld>
            <a:endParaRPr lang="en-US"/>
          </a:p>
        </p:txBody>
      </p:sp>
    </p:spTree>
    <p:extLst>
      <p:ext uri="{BB962C8B-B14F-4D97-AF65-F5344CB8AC3E}">
        <p14:creationId xmlns:p14="http://schemas.microsoft.com/office/powerpoint/2010/main" val="2787173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marL="342900" lvl="0" indent="-342900" eaLnBrk="0" fontAlgn="base" hangingPunct="0">
              <a:spcAft>
                <a:spcPts val="0"/>
              </a:spcAft>
              <a:buFont typeface="Arial"/>
              <a:buChar char="•"/>
              <a:tabLst>
                <a:tab pos="457200" algn="l"/>
              </a:tabLst>
            </a:pPr>
            <a:r>
              <a:rPr lang="en-CA" sz="1200" dirty="0">
                <a:effectLst/>
                <a:latin typeface="Arial"/>
                <a:ea typeface="Times New Roman"/>
                <a:cs typeface="Times New Roman"/>
              </a:rPr>
              <a:t>It is important that you fill out and submit your NAPE Membership Card. The card is your proof of membership, entitles you to vote in NAPE elections, and ensures that your union has your most up to date contact and employment information.</a:t>
            </a:r>
            <a:endParaRPr lang="en-CA" sz="1200" dirty="0">
              <a:effectLst/>
              <a:latin typeface="Times New Roman"/>
              <a:ea typeface="Times New Roman"/>
              <a:cs typeface="Times New Roman"/>
            </a:endParaRPr>
          </a:p>
          <a:p>
            <a:pPr marL="457200" eaLnBrk="0" fontAlgn="base" hangingPunct="0">
              <a:spcAft>
                <a:spcPts val="0"/>
              </a:spcAft>
            </a:pPr>
            <a:r>
              <a:rPr lang="en-CA" sz="1200" dirty="0">
                <a:effectLst/>
                <a:latin typeface="Arial"/>
                <a:ea typeface="Times New Roman"/>
              </a:rPr>
              <a:t> </a:t>
            </a:r>
            <a:endParaRPr lang="en-CA" sz="1200" dirty="0">
              <a:effectLst/>
              <a:latin typeface="Times New Roman"/>
              <a:ea typeface="Times New Roman"/>
            </a:endParaRPr>
          </a:p>
          <a:p>
            <a:pPr marL="342900" lvl="0" indent="-342900" eaLnBrk="0" fontAlgn="base" hangingPunct="0">
              <a:spcAft>
                <a:spcPts val="0"/>
              </a:spcAft>
              <a:buFont typeface="Arial"/>
              <a:buChar char="•"/>
              <a:tabLst>
                <a:tab pos="457200" algn="l"/>
              </a:tabLst>
            </a:pPr>
            <a:r>
              <a:rPr lang="en-CA" sz="1200" dirty="0">
                <a:solidFill>
                  <a:srgbClr val="FF0000"/>
                </a:solidFill>
                <a:effectLst/>
                <a:latin typeface="Arial"/>
                <a:ea typeface="Times New Roman"/>
                <a:cs typeface="Times New Roman"/>
              </a:rPr>
              <a:t>If you have not done so already, please get the member(s) to fill out the card during your orientation session and then submit it directly to NAPE following the meeting. </a:t>
            </a:r>
            <a:endParaRPr lang="en-CA" sz="1200" dirty="0">
              <a:solidFill>
                <a:srgbClr val="FF0000"/>
              </a:solidFill>
              <a:effectLst/>
              <a:latin typeface="Times New Roman"/>
              <a:ea typeface="Times New Roman"/>
              <a:cs typeface="Times New Roman"/>
            </a:endParaRPr>
          </a:p>
          <a:p>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21</a:t>
            </a:fld>
            <a:endParaRPr lang="en-US"/>
          </a:p>
        </p:txBody>
      </p:sp>
    </p:spTree>
    <p:extLst>
      <p:ext uri="{BB962C8B-B14F-4D97-AF65-F5344CB8AC3E}">
        <p14:creationId xmlns:p14="http://schemas.microsoft.com/office/powerpoint/2010/main" val="2797727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7EEF891-15BA-44A8-BAC1-9B3CABE6A3EC}" type="slidenum">
              <a:rPr lang="en-US" smtClean="0"/>
              <a:pPr/>
              <a:t>22</a:t>
            </a:fld>
            <a:endParaRPr lang="en-US"/>
          </a:p>
        </p:txBody>
      </p:sp>
    </p:spTree>
    <p:extLst>
      <p:ext uri="{BB962C8B-B14F-4D97-AF65-F5344CB8AC3E}">
        <p14:creationId xmlns:p14="http://schemas.microsoft.com/office/powerpoint/2010/main" val="3591515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50000"/>
              </a:lnSpc>
              <a:spcAft>
                <a:spcPts val="600"/>
              </a:spcAft>
            </a:pPr>
            <a:r>
              <a:rPr lang="en-CA" dirty="0">
                <a:latin typeface="Arial"/>
                <a:ea typeface="Calibri"/>
                <a:cs typeface="Times New Roman"/>
              </a:rPr>
              <a:t>Communicating with our members is something that our union prides itself on. Ensuring that members know what’s going on with their union as well as the ability to effectively and efficiently get in touch with Union representatives is paramount to a successful union. </a:t>
            </a:r>
            <a:endParaRPr lang="en-CA" dirty="0">
              <a:latin typeface="Calibri"/>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23</a:t>
            </a:fld>
            <a:endParaRPr lang="en-US"/>
          </a:p>
        </p:txBody>
      </p:sp>
    </p:spTree>
    <p:extLst>
      <p:ext uri="{BB962C8B-B14F-4D97-AF65-F5344CB8AC3E}">
        <p14:creationId xmlns:p14="http://schemas.microsoft.com/office/powerpoint/2010/main" val="76322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7EEF891-15BA-44A8-BAC1-9B3CABE6A3EC}" type="slidenum">
              <a:rPr lang="en-US" smtClean="0"/>
              <a:pPr/>
              <a:t>24</a:t>
            </a:fld>
            <a:endParaRPr lang="en-US"/>
          </a:p>
        </p:txBody>
      </p:sp>
    </p:spTree>
    <p:extLst>
      <p:ext uri="{BB962C8B-B14F-4D97-AF65-F5344CB8AC3E}">
        <p14:creationId xmlns:p14="http://schemas.microsoft.com/office/powerpoint/2010/main" val="311172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50000"/>
              </a:lnSpc>
              <a:spcAft>
                <a:spcPts val="0"/>
              </a:spcAft>
            </a:pPr>
            <a:r>
              <a:rPr lang="en-CA" dirty="0">
                <a:latin typeface="Arial"/>
                <a:ea typeface="Calibri"/>
                <a:cs typeface="Times New Roman"/>
              </a:rPr>
              <a:t>Unions make a difference both at work and in the quality of life. </a:t>
            </a:r>
          </a:p>
          <a:p>
            <a:pPr>
              <a:lnSpc>
                <a:spcPct val="150000"/>
              </a:lnSpc>
              <a:spcAft>
                <a:spcPts val="0"/>
              </a:spcAft>
            </a:pPr>
            <a:endParaRPr lang="en-CA" dirty="0">
              <a:latin typeface="Calibri"/>
              <a:ea typeface="Calibri"/>
              <a:cs typeface="Times New Roman"/>
            </a:endParaRPr>
          </a:p>
          <a:p>
            <a:pPr>
              <a:lnSpc>
                <a:spcPct val="150000"/>
              </a:lnSpc>
              <a:spcAft>
                <a:spcPts val="0"/>
              </a:spcAft>
            </a:pPr>
            <a:r>
              <a:rPr lang="en-CA" dirty="0">
                <a:latin typeface="Arial"/>
                <a:ea typeface="Calibri"/>
                <a:cs typeface="Times New Roman"/>
              </a:rPr>
              <a:t>The labour movement was created by people standing up together for fair wages, safe workplaces and decent work hours. </a:t>
            </a:r>
          </a:p>
          <a:p>
            <a:pPr>
              <a:lnSpc>
                <a:spcPct val="150000"/>
              </a:lnSpc>
              <a:spcAft>
                <a:spcPts val="0"/>
              </a:spcAft>
            </a:pPr>
            <a:endParaRPr lang="en-CA" dirty="0">
              <a:latin typeface="Arial"/>
              <a:ea typeface="Calibri"/>
              <a:cs typeface="Times New Roman"/>
            </a:endParaRPr>
          </a:p>
          <a:p>
            <a:pPr>
              <a:lnSpc>
                <a:spcPct val="150000"/>
              </a:lnSpc>
              <a:spcAft>
                <a:spcPts val="0"/>
              </a:spcAft>
            </a:pPr>
            <a:r>
              <a:rPr lang="en-CA" dirty="0">
                <a:latin typeface="Arial"/>
                <a:ea typeface="Calibri"/>
                <a:cs typeface="Times New Roman"/>
              </a:rPr>
              <a:t>You are not alone! </a:t>
            </a:r>
          </a:p>
          <a:p>
            <a:pPr>
              <a:lnSpc>
                <a:spcPct val="150000"/>
              </a:lnSpc>
              <a:spcAft>
                <a:spcPts val="0"/>
              </a:spcAft>
            </a:pPr>
            <a:endParaRPr lang="en-CA" dirty="0">
              <a:latin typeface="Calibri"/>
              <a:ea typeface="Calibri"/>
              <a:cs typeface="Times New Roman"/>
            </a:endParaRPr>
          </a:p>
          <a:p>
            <a:pPr>
              <a:lnSpc>
                <a:spcPct val="150000"/>
              </a:lnSpc>
              <a:spcAft>
                <a:spcPts val="0"/>
              </a:spcAft>
            </a:pPr>
            <a:r>
              <a:rPr lang="en-CA" dirty="0">
                <a:latin typeface="Arial"/>
                <a:ea typeface="Calibri"/>
                <a:cs typeface="Times New Roman"/>
              </a:rPr>
              <a:t>Many of the benefits and standards won for our members are enjoyed by all workers today, such as minimum wage, health and safety regulations, maternity and parental leave, and overtime.</a:t>
            </a:r>
          </a:p>
          <a:p>
            <a:pPr>
              <a:lnSpc>
                <a:spcPct val="150000"/>
              </a:lnSpc>
              <a:spcAft>
                <a:spcPts val="0"/>
              </a:spcAft>
            </a:pPr>
            <a:endParaRPr lang="en-CA" dirty="0">
              <a:latin typeface="Calibri"/>
              <a:ea typeface="Calibri"/>
              <a:cs typeface="Times New Roman"/>
            </a:endParaRPr>
          </a:p>
          <a:p>
            <a:pPr>
              <a:lnSpc>
                <a:spcPct val="150000"/>
              </a:lnSpc>
              <a:spcAft>
                <a:spcPts val="0"/>
              </a:spcAft>
            </a:pPr>
            <a:r>
              <a:rPr lang="en-CA" dirty="0">
                <a:latin typeface="Arial"/>
                <a:ea typeface="Calibri"/>
                <a:cs typeface="Times New Roman"/>
              </a:rPr>
              <a:t>Having a union on your side makes your job and your workplace safer and fairer. You get paid better and are more likely to have benefits that help you balance work with life at home. Your health and ability to do your job become important and your right to fair treatment gets enforced.</a:t>
            </a:r>
            <a:endParaRPr lang="en-CA" dirty="0">
              <a:latin typeface="Calibri"/>
              <a:ea typeface="Calibri"/>
              <a:cs typeface="Times New Roman"/>
            </a:endParaRPr>
          </a:p>
          <a:p>
            <a:pPr marL="171450" indent="-171450">
              <a:buFont typeface="Arial" panose="020B0604020202020204" pitchFamily="34" charset="0"/>
              <a:buChar char="•"/>
            </a:pP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3</a:t>
            </a:fld>
            <a:endParaRPr lang="en-US"/>
          </a:p>
        </p:txBody>
      </p:sp>
    </p:spTree>
    <p:extLst>
      <p:ext uri="{BB962C8B-B14F-4D97-AF65-F5344CB8AC3E}">
        <p14:creationId xmlns:p14="http://schemas.microsoft.com/office/powerpoint/2010/main" val="120001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r>
              <a:rPr lang="en-CA" dirty="0">
                <a:latin typeface="Arial" panose="020B0604020202020204" pitchFamily="34" charset="0"/>
                <a:cs typeface="Arial" panose="020B0604020202020204" pitchFamily="34" charset="0"/>
              </a:rPr>
              <a:t>By working together, you have access to increased protections and rights some of which are listed here.</a:t>
            </a:r>
          </a:p>
          <a:p>
            <a:r>
              <a:rPr lang="en-CA"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a:solidFill>
                  <a:schemeClr val="tx1"/>
                </a:solidFill>
                <a:effectLst/>
                <a:latin typeface="Times New Roman" pitchFamily="18" charset="0"/>
                <a:ea typeface="+mn-ea"/>
                <a:cs typeface="+mn-cs"/>
              </a:rPr>
              <a:t>Walk through some of the benefits and how the union achieves them (as time allows). </a:t>
            </a:r>
          </a:p>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4</a:t>
            </a:fld>
            <a:endParaRPr lang="en-US"/>
          </a:p>
        </p:txBody>
      </p:sp>
    </p:spTree>
    <p:extLst>
      <p:ext uri="{BB962C8B-B14F-4D97-AF65-F5344CB8AC3E}">
        <p14:creationId xmlns:p14="http://schemas.microsoft.com/office/powerpoint/2010/main" val="68577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288160"/>
            <a:ext cx="6192688" cy="4824536"/>
          </a:xfrm>
        </p:spPr>
        <p:txBody>
          <a:bodyPr/>
          <a:lstStyle/>
          <a:p>
            <a:pPr>
              <a:lnSpc>
                <a:spcPct val="150000"/>
              </a:lnSpc>
              <a:spcAft>
                <a:spcPts val="0"/>
              </a:spcAft>
            </a:pPr>
            <a:r>
              <a:rPr lang="en-CA" sz="1100" dirty="0">
                <a:latin typeface="Arial" panose="020B0604020202020204" pitchFamily="34" charset="0"/>
                <a:ea typeface="Calibri"/>
                <a:cs typeface="Arial" panose="020B0604020202020204" pitchFamily="34" charset="0"/>
              </a:rPr>
              <a:t>NAPE is the largest union in Newfoundland and Labrador – proudly uniting over 25,000 public and private sector workers. Because of our collective strength, we are able to pool our resources and provide high quality services and benefits to members. It also means that we are a powerful agent for positive change in the province – at the bargaining table and in our communities. </a:t>
            </a:r>
          </a:p>
          <a:p>
            <a:pPr>
              <a:lnSpc>
                <a:spcPct val="150000"/>
              </a:lnSpc>
              <a:spcAft>
                <a:spcPts val="0"/>
              </a:spcAft>
            </a:pPr>
            <a:endParaRPr lang="en-CA" sz="1100" dirty="0">
              <a:latin typeface="Arial" panose="020B0604020202020204" pitchFamily="34" charset="0"/>
              <a:ea typeface="Calibri"/>
              <a:cs typeface="Arial" panose="020B0604020202020204" pitchFamily="34" charset="0"/>
            </a:endParaRPr>
          </a:p>
          <a:p>
            <a:pPr>
              <a:lnSpc>
                <a:spcPct val="150000"/>
              </a:lnSpc>
              <a:spcAft>
                <a:spcPts val="0"/>
              </a:spcAft>
            </a:pPr>
            <a:r>
              <a:rPr lang="en-CA" sz="1100" dirty="0">
                <a:latin typeface="Arial" panose="020B0604020202020204" pitchFamily="34" charset="0"/>
                <a:ea typeface="Calibri"/>
                <a:cs typeface="Arial" panose="020B0604020202020204" pitchFamily="34" charset="0"/>
              </a:rPr>
              <a:t>Few unions can match the range of membership services NAPE provides. These include: </a:t>
            </a:r>
          </a:p>
          <a:p>
            <a:pPr>
              <a:lnSpc>
                <a:spcPct val="150000"/>
              </a:lnSpc>
              <a:spcAft>
                <a:spcPts val="0"/>
              </a:spcAft>
            </a:pPr>
            <a:endParaRPr lang="en-CA" sz="1100" dirty="0">
              <a:latin typeface="Arial" panose="020B0604020202020204" pitchFamily="34" charset="0"/>
              <a:ea typeface="Calibri"/>
              <a:cs typeface="Arial" panose="020B0604020202020204" pitchFamily="34" charset="0"/>
            </a:endParaRPr>
          </a:p>
          <a:p>
            <a:pPr>
              <a:lnSpc>
                <a:spcPct val="200000"/>
              </a:lnSpc>
              <a:spcAft>
                <a:spcPts val="0"/>
              </a:spcAft>
            </a:pPr>
            <a:r>
              <a:rPr lang="en-CA" sz="1100" dirty="0">
                <a:latin typeface="Arial" panose="020B0604020202020204" pitchFamily="34" charset="0"/>
                <a:ea typeface="Calibri"/>
                <a:cs typeface="Arial" panose="020B0604020202020204" pitchFamily="34" charset="0"/>
              </a:rPr>
              <a:t>• professional staff to deal with grievances and problems in the workplace;</a:t>
            </a:r>
          </a:p>
          <a:p>
            <a:pPr>
              <a:lnSpc>
                <a:spcPct val="200000"/>
              </a:lnSpc>
              <a:spcAft>
                <a:spcPts val="0"/>
              </a:spcAft>
            </a:pPr>
            <a:r>
              <a:rPr lang="en-CA" sz="1100" dirty="0">
                <a:latin typeface="Arial" panose="020B0604020202020204" pitchFamily="34" charset="0"/>
                <a:ea typeface="Calibri"/>
                <a:cs typeface="Arial" panose="020B0604020202020204" pitchFamily="34" charset="0"/>
              </a:rPr>
              <a:t>• skilled negotiators to bargain contracts;</a:t>
            </a:r>
          </a:p>
          <a:p>
            <a:pPr>
              <a:lnSpc>
                <a:spcPct val="200000"/>
              </a:lnSpc>
              <a:spcAft>
                <a:spcPts val="0"/>
              </a:spcAft>
            </a:pPr>
            <a:r>
              <a:rPr lang="en-CA" sz="1100" dirty="0">
                <a:latin typeface="Arial" panose="020B0604020202020204" pitchFamily="34" charset="0"/>
                <a:ea typeface="Calibri"/>
                <a:cs typeface="Arial" panose="020B0604020202020204" pitchFamily="34" charset="0"/>
              </a:rPr>
              <a:t>• two lawyers on staff to protect you and your rights in the workplace; </a:t>
            </a:r>
          </a:p>
          <a:p>
            <a:pPr>
              <a:lnSpc>
                <a:spcPct val="200000"/>
              </a:lnSpc>
              <a:spcAft>
                <a:spcPts val="0"/>
              </a:spcAft>
            </a:pPr>
            <a:r>
              <a:rPr lang="en-CA" sz="1100" dirty="0">
                <a:latin typeface="Arial" panose="020B0604020202020204" pitchFamily="34" charset="0"/>
                <a:ea typeface="Calibri"/>
                <a:cs typeface="Arial" panose="020B0604020202020204" pitchFamily="34" charset="0"/>
              </a:rPr>
              <a:t>• a dedicated health and safety expert and advocate;</a:t>
            </a:r>
          </a:p>
          <a:p>
            <a:pPr>
              <a:lnSpc>
                <a:spcPct val="200000"/>
              </a:lnSpc>
              <a:spcAft>
                <a:spcPts val="0"/>
              </a:spcAft>
            </a:pPr>
            <a:r>
              <a:rPr lang="en-CA" sz="1100" dirty="0">
                <a:latin typeface="Arial" panose="020B0604020202020204" pitchFamily="34" charset="0"/>
                <a:ea typeface="Calibri"/>
                <a:cs typeface="Arial" panose="020B0604020202020204" pitchFamily="34" charset="0"/>
              </a:rPr>
              <a:t>• communications and campaigns to make sure members know what’s going on – and to win public support for your issues;</a:t>
            </a:r>
          </a:p>
          <a:p>
            <a:pPr>
              <a:lnSpc>
                <a:spcPct val="200000"/>
              </a:lnSpc>
              <a:spcAft>
                <a:spcPts val="0"/>
              </a:spcAft>
            </a:pPr>
            <a:r>
              <a:rPr lang="en-CA" sz="1100" dirty="0">
                <a:latin typeface="Arial" panose="020B0604020202020204" pitchFamily="34" charset="0"/>
                <a:ea typeface="Calibri"/>
                <a:cs typeface="Arial" panose="020B0604020202020204" pitchFamily="34" charset="0"/>
              </a:rPr>
              <a:t>• shop Steward training and professional development; </a:t>
            </a:r>
          </a:p>
          <a:p>
            <a:pPr>
              <a:lnSpc>
                <a:spcPct val="200000"/>
              </a:lnSpc>
              <a:spcAft>
                <a:spcPts val="0"/>
              </a:spcAft>
            </a:pPr>
            <a:r>
              <a:rPr lang="en-CA" sz="1100" dirty="0">
                <a:latin typeface="Arial" panose="020B0604020202020204" pitchFamily="34" charset="0"/>
                <a:ea typeface="Calibri"/>
                <a:cs typeface="Arial" panose="020B0604020202020204" pitchFamily="34" charset="0"/>
              </a:rPr>
              <a:t>• a comprehensive education program to help members know their rights, defend themselves and each other, and develop skills to be leaders within our union;</a:t>
            </a:r>
          </a:p>
          <a:p>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5</a:t>
            </a:fld>
            <a:endParaRPr lang="en-US"/>
          </a:p>
        </p:txBody>
      </p:sp>
    </p:spTree>
    <p:extLst>
      <p:ext uri="{BB962C8B-B14F-4D97-AF65-F5344CB8AC3E}">
        <p14:creationId xmlns:p14="http://schemas.microsoft.com/office/powerpoint/2010/main" val="269126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Walk through these as time allows. </a:t>
            </a:r>
          </a:p>
          <a:p>
            <a:endParaRPr lang="en-CA" dirty="0"/>
          </a:p>
          <a:p>
            <a:r>
              <a:rPr lang="en-CA" dirty="0"/>
              <a:t>Details are available on the</a:t>
            </a:r>
            <a:r>
              <a:rPr lang="en-CA" baseline="0" dirty="0"/>
              <a:t> NAPE website. </a:t>
            </a:r>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6</a:t>
            </a:fld>
            <a:endParaRPr lang="en-US"/>
          </a:p>
        </p:txBody>
      </p:sp>
    </p:spTree>
    <p:extLst>
      <p:ext uri="{BB962C8B-B14F-4D97-AF65-F5344CB8AC3E}">
        <p14:creationId xmlns:p14="http://schemas.microsoft.com/office/powerpoint/2010/main" val="17719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50000"/>
              </a:lnSpc>
              <a:spcAft>
                <a:spcPts val="0"/>
              </a:spcAft>
            </a:pPr>
            <a:r>
              <a:rPr lang="en-CA" b="1" dirty="0">
                <a:latin typeface="Arial" panose="020B0604020202020204" pitchFamily="34" charset="0"/>
                <a:ea typeface="Calibri"/>
                <a:cs typeface="Arial" panose="020B0604020202020204" pitchFamily="34" charset="0"/>
              </a:rPr>
              <a:t>Your Local </a:t>
            </a:r>
            <a:endParaRPr lang="en-CA" dirty="0">
              <a:latin typeface="Arial" panose="020B0604020202020204" pitchFamily="34" charset="0"/>
              <a:ea typeface="Calibri"/>
              <a:cs typeface="Arial" panose="020B0604020202020204" pitchFamily="34" charset="0"/>
            </a:endParaRPr>
          </a:p>
          <a:p>
            <a:pPr>
              <a:lnSpc>
                <a:spcPct val="150000"/>
              </a:lnSpc>
              <a:spcAft>
                <a:spcPts val="0"/>
              </a:spcAft>
            </a:pPr>
            <a:r>
              <a:rPr lang="en-CA" dirty="0">
                <a:latin typeface="Arial" panose="020B0604020202020204" pitchFamily="34" charset="0"/>
                <a:ea typeface="Calibri"/>
                <a:cs typeface="Arial" panose="020B0604020202020204" pitchFamily="34" charset="0"/>
              </a:rPr>
              <a:t> </a:t>
            </a:r>
          </a:p>
          <a:p>
            <a:pPr marL="342900" lvl="0" indent="-342900">
              <a:lnSpc>
                <a:spcPct val="150000"/>
              </a:lnSpc>
              <a:spcAft>
                <a:spcPts val="0"/>
              </a:spcAft>
              <a:buFont typeface="Symbol"/>
              <a:buChar char=""/>
            </a:pPr>
            <a:r>
              <a:rPr lang="en-CA" dirty="0">
                <a:latin typeface="Arial" panose="020B0604020202020204" pitchFamily="34" charset="0"/>
                <a:ea typeface="Calibri"/>
                <a:cs typeface="Arial" panose="020B0604020202020204" pitchFamily="34" charset="0"/>
              </a:rPr>
              <a:t>This is a good opportunity to talk about how your local works, how decisions are made, who the executive is, introduce them (if possible),</a:t>
            </a:r>
            <a:r>
              <a:rPr lang="en-CA" baseline="0" dirty="0">
                <a:latin typeface="Arial" panose="020B0604020202020204" pitchFamily="34" charset="0"/>
                <a:ea typeface="Calibri"/>
                <a:cs typeface="Arial" panose="020B0604020202020204" pitchFamily="34" charset="0"/>
              </a:rPr>
              <a:t> what your local number is,</a:t>
            </a:r>
            <a:r>
              <a:rPr lang="en-CA" dirty="0">
                <a:latin typeface="Arial" panose="020B0604020202020204" pitchFamily="34" charset="0"/>
                <a:ea typeface="Calibri"/>
                <a:cs typeface="Arial" panose="020B0604020202020204" pitchFamily="34" charset="0"/>
              </a:rPr>
              <a:t> </a:t>
            </a:r>
            <a:r>
              <a:rPr lang="en-CA" dirty="0" err="1">
                <a:latin typeface="Arial" panose="020B0604020202020204" pitchFamily="34" charset="0"/>
                <a:ea typeface="Calibri"/>
                <a:cs typeface="Arial" panose="020B0604020202020204" pitchFamily="34" charset="0"/>
              </a:rPr>
              <a:t>etc</a:t>
            </a:r>
            <a:r>
              <a:rPr lang="en-CA" dirty="0">
                <a:latin typeface="Arial" panose="020B0604020202020204" pitchFamily="34" charset="0"/>
                <a:ea typeface="Calibri"/>
                <a:cs typeface="Arial" panose="020B0604020202020204" pitchFamily="34" charset="0"/>
              </a:rPr>
              <a:t>… </a:t>
            </a:r>
          </a:p>
          <a:p>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7</a:t>
            </a:fld>
            <a:endParaRPr lang="en-US"/>
          </a:p>
        </p:txBody>
      </p:sp>
    </p:spTree>
    <p:extLst>
      <p:ext uri="{BB962C8B-B14F-4D97-AF65-F5344CB8AC3E}">
        <p14:creationId xmlns:p14="http://schemas.microsoft.com/office/powerpoint/2010/main" val="127942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50000"/>
              </a:lnSpc>
              <a:spcAft>
                <a:spcPts val="0"/>
              </a:spcAft>
            </a:pPr>
            <a:r>
              <a:rPr lang="en-CA" b="0" dirty="0">
                <a:latin typeface="Arial" panose="020B0604020202020204" pitchFamily="34" charset="0"/>
                <a:ea typeface="Calibri"/>
                <a:cs typeface="Arial" panose="020B0604020202020204" pitchFamily="34" charset="0"/>
              </a:rPr>
              <a:t>Run</a:t>
            </a:r>
            <a:r>
              <a:rPr lang="en-CA" b="0" baseline="0" dirty="0">
                <a:latin typeface="Arial" panose="020B0604020202020204" pitchFamily="34" charset="0"/>
                <a:ea typeface="Calibri"/>
                <a:cs typeface="Arial" panose="020B0604020202020204" pitchFamily="34" charset="0"/>
              </a:rPr>
              <a:t> through how the local got its number (you can change the example provided to your local if you like. </a:t>
            </a:r>
            <a:endParaRPr lang="en-CA" b="0" dirty="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8</a:t>
            </a:fld>
            <a:endParaRPr lang="en-US"/>
          </a:p>
        </p:txBody>
      </p:sp>
    </p:spTree>
    <p:extLst>
      <p:ext uri="{BB962C8B-B14F-4D97-AF65-F5344CB8AC3E}">
        <p14:creationId xmlns:p14="http://schemas.microsoft.com/office/powerpoint/2010/main" val="127942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50000"/>
              </a:lnSpc>
              <a:spcAft>
                <a:spcPts val="0"/>
              </a:spcAft>
            </a:pPr>
            <a:r>
              <a:rPr lang="en-CA" dirty="0">
                <a:latin typeface="Arial"/>
                <a:ea typeface="Calibri"/>
                <a:cs typeface="Times New Roman"/>
              </a:rPr>
              <a:t>NAPE is YOUR union. Decisions are made democratically by the members through conventions and elections. </a:t>
            </a:r>
          </a:p>
          <a:p>
            <a:pPr>
              <a:lnSpc>
                <a:spcPct val="150000"/>
              </a:lnSpc>
              <a:spcAft>
                <a:spcPts val="0"/>
              </a:spcAft>
            </a:pPr>
            <a:r>
              <a:rPr lang="en-CA" dirty="0">
                <a:latin typeface="Arial"/>
                <a:ea typeface="Calibri"/>
                <a:cs typeface="Times New Roman"/>
              </a:rPr>
              <a:t>NAPE has been built by members to ensure that everyone has an opportunity to be heard and to contribute to any of the decisions the union makes.</a:t>
            </a:r>
          </a:p>
          <a:p>
            <a:pPr lvl="0">
              <a:lnSpc>
                <a:spcPct val="150000"/>
              </a:lnSpc>
              <a:spcAft>
                <a:spcPts val="0"/>
              </a:spcAft>
            </a:pPr>
            <a:r>
              <a:rPr lang="en-CA" dirty="0">
                <a:latin typeface="Arial"/>
                <a:ea typeface="Calibri"/>
                <a:cs typeface="Times New Roman"/>
              </a:rPr>
              <a:t>Locals are organized into geographic regions</a:t>
            </a:r>
          </a:p>
          <a:p>
            <a:pPr lvl="0">
              <a:lnSpc>
                <a:spcPct val="150000"/>
              </a:lnSpc>
              <a:spcAft>
                <a:spcPts val="0"/>
              </a:spcAft>
            </a:pPr>
            <a:r>
              <a:rPr lang="en-CA" dirty="0">
                <a:latin typeface="Arial"/>
                <a:ea typeface="Calibri"/>
                <a:cs typeface="Times New Roman"/>
              </a:rPr>
              <a:t>Components are groupings of workers based on bargaining unit or similar work profiles</a:t>
            </a:r>
          </a:p>
          <a:p>
            <a:pPr>
              <a:lnSpc>
                <a:spcPct val="150000"/>
              </a:lnSpc>
              <a:spcAft>
                <a:spcPts val="0"/>
              </a:spcAft>
            </a:pPr>
            <a:r>
              <a:rPr lang="en-CA" i="1" dirty="0">
                <a:solidFill>
                  <a:srgbClr val="FF0000"/>
                </a:solidFill>
                <a:latin typeface="Arial"/>
                <a:ea typeface="Calibri"/>
                <a:cs typeface="Times New Roman"/>
              </a:rPr>
              <a:t>(run through your local region and components of NAPE) </a:t>
            </a:r>
            <a:endParaRPr lang="en-CA" i="1" dirty="0">
              <a:solidFill>
                <a:srgbClr val="FF0000"/>
              </a:solidFill>
              <a:latin typeface="Calibri"/>
              <a:ea typeface="Calibri"/>
              <a:cs typeface="Times New Roman"/>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9</a:t>
            </a:fld>
            <a:endParaRPr lang="en-US"/>
          </a:p>
        </p:txBody>
      </p:sp>
    </p:spTree>
    <p:extLst>
      <p:ext uri="{BB962C8B-B14F-4D97-AF65-F5344CB8AC3E}">
        <p14:creationId xmlns:p14="http://schemas.microsoft.com/office/powerpoint/2010/main" val="396397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NAPE-Power-Ppoint-Slide.jpg"/>
          <p:cNvPicPr>
            <a:picLocks noChangeAspect="1"/>
          </p:cNvPicPr>
          <p:nvPr/>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A847B-EF3A-4236-86F9-9C6D0693F693}" type="slidenum">
              <a:rPr lang="en-US" smtClean="0"/>
              <a:pPr/>
              <a:t>‹#›</a:t>
            </a:fld>
            <a:endParaRPr lang="en-U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4CD16-527F-4591-A731-43BE8B437507}" type="slidenum">
              <a:rPr lang="en-US" smtClean="0"/>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0C83-4A45-4C0F-9942-1F04809B4BE6}" type="slidenum">
              <a:rPr lang="en-US" smtClean="0"/>
              <a:pPr/>
              <a:t>‹#›</a:t>
            </a:fld>
            <a:endParaRPr lang="en-US"/>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4668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1240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71191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17238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9324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1717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39863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9015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3EE24-3D6A-4303-9FC8-57380BCAD969}" type="slidenum">
              <a:rPr lang="en-US" smtClean="0"/>
              <a:pPr/>
              <a:t>‹#›</a:t>
            </a:fld>
            <a:endParaRPr lang="en-US"/>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59673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98012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86292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7432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00584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78457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64500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55871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68301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5622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851F-587C-4751-AE0E-C5ACD18AE854}" type="slidenum">
              <a:rPr lang="en-US" smtClean="0"/>
              <a:pPr/>
              <a:t>‹#›</a:t>
            </a:fld>
            <a:endParaRPr lang="en-US"/>
          </a:p>
        </p:txBody>
      </p:sp>
    </p:spTree>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8050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91854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85653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2022-04-27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7855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E7121-1AD6-43D1-A024-BDA66039C59D}" type="slidenum">
              <a:rPr lang="en-US" smtClean="0"/>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722AA-98D7-466B-A328-3A5750E8ADB1}" type="slidenum">
              <a:rPr lang="en-US" smtClean="0"/>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E6849-CE2D-44EC-ADA8-630DE8D1A275}" type="slidenum">
              <a:rPr lang="en-US" smtClean="0"/>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7DD4B0-92AE-4702-A79E-C3D12D7DDC11}" type="slidenum">
              <a:rPr lang="en-US" smtClean="0"/>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3" y="1059582"/>
            <a:ext cx="3008313" cy="16201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1221601"/>
            <a:ext cx="5111750" cy="33730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7EC37-6FEA-4A1E-ACE8-ED002CC3B089}" type="slidenum">
              <a:rPr lang="en-US" smtClean="0"/>
              <a:pPr/>
              <a:t>‹#›</a:t>
            </a:fld>
            <a:endParaRPr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67595"/>
            <a:ext cx="5486400" cy="34023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65FE0-CDE9-43EB-B111-E2E8582BE816}" type="slidenum">
              <a:rPr lang="en-US" smtClean="0"/>
              <a:pPr/>
              <a:t>‹#›</a:t>
            </a:fld>
            <a:endParaRPr lang="en-US"/>
          </a:p>
        </p:txBody>
      </p:sp>
    </p:spTree>
  </p:cSld>
  <p:clrMapOvr>
    <a:masterClrMapping/>
  </p:clrMapOvr>
  <p:transition spd="slow">
    <p:fade thruBlk="1"/>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APE-Power-Ppoint-Slide.jpg"/>
          <p:cNvPicPr>
            <a:picLocks noChangeAspect="1"/>
          </p:cNvPicPr>
          <p:nvPr/>
        </p:nvPicPr>
        <p:blipFill>
          <a:blip r:embed="rId13" cstate="print"/>
          <a:stretch>
            <a:fillRect/>
          </a:stretch>
        </p:blipFill>
        <p:spPr>
          <a:xfrm>
            <a:off x="0" y="0"/>
            <a:ext cx="9144000" cy="5143500"/>
          </a:xfrm>
          <a:prstGeom prst="rect">
            <a:avLst/>
          </a:prstGeom>
        </p:spPr>
      </p:pic>
      <p:sp>
        <p:nvSpPr>
          <p:cNvPr id="2" name="Title Placeholder 1"/>
          <p:cNvSpPr>
            <a:spLocks noGrp="1"/>
          </p:cNvSpPr>
          <p:nvPr>
            <p:ph type="title"/>
          </p:nvPr>
        </p:nvSpPr>
        <p:spPr>
          <a:xfrm>
            <a:off x="395536" y="195486"/>
            <a:ext cx="5400600" cy="648072"/>
          </a:xfrm>
          <a:prstGeom prst="rect">
            <a:avLst/>
          </a:prstGeom>
        </p:spPr>
        <p:txBody>
          <a:bodyPr vert="horz" lIns="91440" tIns="45720" rIns="91440" bIns="45720" rtlCol="0" anchor="ctr">
            <a:noAutofit/>
          </a:bodyPr>
          <a:lstStyle/>
          <a:p>
            <a:r>
              <a:rPr lang="en-US"/>
              <a:t>Click to edit Master title style</a:t>
            </a:r>
            <a:endParaRPr lang="en-CA"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457200" y="4767264"/>
            <a:ext cx="2530624" cy="273844"/>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DB165FE0-CDE9-43EB-B111-E2E8582BE8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spd="slow">
    <p:fade thruBlk="1"/>
  </p:transition>
  <p:hf hdr="0" ftr="0" dt="0"/>
  <p:txStyles>
    <p:titleStyle>
      <a:lvl1pPr algn="ctr" defTabSz="914400" rtl="0" eaLnBrk="1" latinLnBrk="0" hangingPunct="1">
        <a:spcBef>
          <a:spcPct val="0"/>
        </a:spcBef>
        <a:buNone/>
        <a:defRPr sz="32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9AD5257C-F3B6-40DF-B15D-8274D89AE3C9}" type="datetimeFigureOut">
              <a:rPr lang="en-CA" smtClean="0">
                <a:solidFill>
                  <a:prstClr val="black">
                    <a:tint val="75000"/>
                  </a:prstClr>
                </a:solidFill>
                <a:latin typeface="Calibri"/>
              </a:rPr>
              <a:pPr eaLnBrk="1" fontAlgn="auto" hangingPunct="1">
                <a:spcBef>
                  <a:spcPts val="0"/>
                </a:spcBef>
                <a:spcAft>
                  <a:spcPts val="0"/>
                </a:spcAft>
              </a:pPr>
              <a:t>2022-04-27</a:t>
            </a:fld>
            <a:endParaRPr lang="en-CA">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C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DCC06F6-55F5-4D9F-A654-83ED436A5527}" type="slidenum">
              <a:rPr lang="en-CA" smtClean="0">
                <a:solidFill>
                  <a:prstClr val="black">
                    <a:tint val="75000"/>
                  </a:prstClr>
                </a:solidFill>
                <a:latin typeface="Calibri"/>
              </a:rPr>
              <a:pPr eaLnBrk="1" fontAlgn="auto" hangingPunct="1">
                <a:spcBef>
                  <a:spcPts val="0"/>
                </a:spcBef>
                <a:spcAft>
                  <a:spcPts val="0"/>
                </a:spcAft>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46508574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9AD5257C-F3B6-40DF-B15D-8274D89AE3C9}" type="datetimeFigureOut">
              <a:rPr lang="en-CA" smtClean="0">
                <a:solidFill>
                  <a:prstClr val="black">
                    <a:tint val="75000"/>
                  </a:prstClr>
                </a:solidFill>
                <a:latin typeface="Calibri"/>
              </a:rPr>
              <a:pPr eaLnBrk="1" fontAlgn="auto" hangingPunct="1">
                <a:spcBef>
                  <a:spcPts val="0"/>
                </a:spcBef>
                <a:spcAft>
                  <a:spcPts val="0"/>
                </a:spcAft>
              </a:pPr>
              <a:t>2022-04-27</a:t>
            </a:fld>
            <a:endParaRPr lang="en-CA">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C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DCC06F6-55F5-4D9F-A654-83ED436A5527}" type="slidenum">
              <a:rPr lang="en-CA" smtClean="0">
                <a:solidFill>
                  <a:prstClr val="black">
                    <a:tint val="75000"/>
                  </a:prstClr>
                </a:solidFill>
                <a:latin typeface="Calibri"/>
              </a:rPr>
              <a:pPr eaLnBrk="1" fontAlgn="auto" hangingPunct="1">
                <a:spcBef>
                  <a:spcPts val="0"/>
                </a:spcBef>
                <a:spcAft>
                  <a:spcPts val="0"/>
                </a:spcAft>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63836355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8" Type="http://schemas.openxmlformats.org/officeDocument/2006/relationships/hyperlink" Target="http://www.facebook.com/NAPENL" TargetMode="External"/><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hyperlink" Target="http://www.nape.c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812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83718"/>
            <a:ext cx="7772400" cy="1102519"/>
          </a:xfrm>
        </p:spPr>
        <p:txBody>
          <a:bodyPr>
            <a:noAutofit/>
          </a:bodyPr>
          <a:lstStyle/>
          <a:p>
            <a:r>
              <a:rPr lang="en-CA" sz="6600" dirty="0">
                <a:solidFill>
                  <a:schemeClr val="bg1"/>
                </a:solidFill>
                <a:latin typeface="Arial Black" panose="020B0A04020102020204" pitchFamily="34" charset="0"/>
                <a:cs typeface="Arial" panose="020B0604020202020204" pitchFamily="34" charset="0"/>
              </a:rPr>
              <a:t>Your Union</a:t>
            </a:r>
          </a:p>
        </p:txBody>
      </p:sp>
      <p:sp>
        <p:nvSpPr>
          <p:cNvPr id="3" name="Subtitle 2"/>
          <p:cNvSpPr>
            <a:spLocks noGrp="1"/>
          </p:cNvSpPr>
          <p:nvPr>
            <p:ph type="subTitle" idx="1"/>
          </p:nvPr>
        </p:nvSpPr>
        <p:spPr>
          <a:xfrm>
            <a:off x="1331640" y="4083918"/>
            <a:ext cx="6400800" cy="594370"/>
          </a:xfrm>
        </p:spPr>
        <p:txBody>
          <a:bodyPr/>
          <a:lstStyle/>
          <a:p>
            <a:r>
              <a:rPr lang="en-CA" dirty="0">
                <a:solidFill>
                  <a:schemeClr val="bg1"/>
                </a:solidFill>
                <a:latin typeface="Helvetica LT Std Light" pitchFamily="34" charset="0"/>
                <a:cs typeface="Arial" panose="020B0604020202020204" pitchFamily="34" charset="0"/>
              </a:rPr>
              <a:t>2022</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95485"/>
            <a:ext cx="2664296" cy="1400343"/>
          </a:xfrm>
          <a:prstGeom prst="rect">
            <a:avLst/>
          </a:prstGeom>
        </p:spPr>
      </p:pic>
    </p:spTree>
    <p:extLst>
      <p:ext uri="{BB962C8B-B14F-4D97-AF65-F5344CB8AC3E}">
        <p14:creationId xmlns:p14="http://schemas.microsoft.com/office/powerpoint/2010/main" val="253528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Democracy in Action</a:t>
            </a:r>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27198" y="1063229"/>
            <a:ext cx="6696744" cy="3908914"/>
          </a:xfrm>
        </p:spPr>
      </p:pic>
    </p:spTree>
    <p:extLst>
      <p:ext uri="{BB962C8B-B14F-4D97-AF65-F5344CB8AC3E}">
        <p14:creationId xmlns:p14="http://schemas.microsoft.com/office/powerpoint/2010/main" val="237298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2800" dirty="0">
                <a:solidFill>
                  <a:schemeClr val="bg1"/>
                </a:solidFill>
                <a:latin typeface="Arial Black" panose="020B0A04020102020204" pitchFamily="34" charset="0"/>
                <a:cs typeface="Arial" panose="020B0604020202020204" pitchFamily="34" charset="0"/>
              </a:rPr>
              <a:t>Democracy in Action – Conventions </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03253" y="1044754"/>
            <a:ext cx="4252042" cy="1988388"/>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253" y="3003798"/>
            <a:ext cx="8344634" cy="2057699"/>
          </a:xfrm>
          <a:prstGeom prst="rect">
            <a:avLst/>
          </a:prstGeom>
        </p:spPr>
      </p:pic>
      <p:sp>
        <p:nvSpPr>
          <p:cNvPr id="3" name="TextBox 2"/>
          <p:cNvSpPr txBox="1"/>
          <p:nvPr/>
        </p:nvSpPr>
        <p:spPr>
          <a:xfrm>
            <a:off x="4932040" y="1563638"/>
            <a:ext cx="3672408" cy="830997"/>
          </a:xfrm>
          <a:prstGeom prst="rect">
            <a:avLst/>
          </a:prstGeom>
          <a:noFill/>
        </p:spPr>
        <p:txBody>
          <a:bodyPr wrap="square" rtlCol="0">
            <a:spAutoFit/>
          </a:bodyPr>
          <a:lstStyle/>
          <a:p>
            <a:pPr marL="342900" indent="-342900" algn="l">
              <a:buFont typeface="Arial" panose="020B0604020202020204" pitchFamily="34" charset="0"/>
              <a:buChar char="•"/>
            </a:pPr>
            <a:r>
              <a:rPr lang="en-CA" dirty="0">
                <a:latin typeface="Calibri" panose="020F0502020204030204" pitchFamily="34" charset="0"/>
                <a:cs typeface="Calibri" panose="020F0502020204030204" pitchFamily="34" charset="0"/>
              </a:rPr>
              <a:t>Component Conventions</a:t>
            </a:r>
          </a:p>
          <a:p>
            <a:pPr marL="342900" indent="-342900" algn="l">
              <a:buFont typeface="Arial" panose="020B0604020202020204" pitchFamily="34" charset="0"/>
              <a:buChar char="•"/>
            </a:pPr>
            <a:r>
              <a:rPr lang="en-CA" dirty="0">
                <a:latin typeface="Calibri" panose="020F0502020204030204" pitchFamily="34" charset="0"/>
                <a:cs typeface="Calibri" panose="020F0502020204030204" pitchFamily="34" charset="0"/>
              </a:rPr>
              <a:t>Biennial Conventions</a:t>
            </a:r>
          </a:p>
        </p:txBody>
      </p:sp>
    </p:spTree>
    <p:extLst>
      <p:ext uri="{BB962C8B-B14F-4D97-AF65-F5344CB8AC3E}">
        <p14:creationId xmlns:p14="http://schemas.microsoft.com/office/powerpoint/2010/main" val="292391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2800" dirty="0">
                <a:solidFill>
                  <a:schemeClr val="bg1"/>
                </a:solidFill>
                <a:latin typeface="Arial Black" panose="020B0A04020102020204" pitchFamily="34" charset="0"/>
                <a:cs typeface="Arial" panose="020B0604020202020204" pitchFamily="34" charset="0"/>
              </a:rPr>
              <a:t>Democracy in Action - Affiliations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3293301"/>
              </p:ext>
            </p:extLst>
          </p:nvPr>
        </p:nvGraphicFramePr>
        <p:xfrm>
          <a:off x="457200" y="1200150"/>
          <a:ext cx="8229600" cy="3675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802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Collective Agreement </a:t>
            </a:r>
          </a:p>
        </p:txBody>
      </p:sp>
      <p:sp>
        <p:nvSpPr>
          <p:cNvPr id="7" name="Content Placeholder 6"/>
          <p:cNvSpPr>
            <a:spLocks noGrp="1"/>
          </p:cNvSpPr>
          <p:nvPr>
            <p:ph idx="1"/>
          </p:nvPr>
        </p:nvSpPr>
        <p:spPr>
          <a:xfrm>
            <a:off x="457200" y="1200150"/>
            <a:ext cx="8229600" cy="3675855"/>
          </a:xfrm>
        </p:spPr>
        <p:txBody>
          <a:bodyPr>
            <a:normAutofit fontScale="62500" lnSpcReduction="20000"/>
          </a:bodyPr>
          <a:lstStyle/>
          <a:p>
            <a:r>
              <a:rPr lang="en-US" sz="4000" dirty="0"/>
              <a:t>A collective agreement is a written agreement that states the duties of the employee and employer and ensures compliance with the regulation of scheduling, holidays, general work conditions, health and safety, and rate of pay. </a:t>
            </a:r>
          </a:p>
          <a:p>
            <a:r>
              <a:rPr lang="en-US" sz="4000" dirty="0"/>
              <a:t>It sets out the ground rules at work – for you and for your employer. </a:t>
            </a:r>
          </a:p>
          <a:p>
            <a:r>
              <a:rPr lang="en-US" sz="4000" dirty="0"/>
              <a:t>It also sets out processes to resolve workplace issues (grievances)</a:t>
            </a:r>
          </a:p>
          <a:p>
            <a:r>
              <a:rPr lang="en-US" sz="4000" dirty="0"/>
              <a:t>Copies of the collective agreement can be requested from your NAPE representative, or found online at www.nape.ca.</a:t>
            </a:r>
          </a:p>
          <a:p>
            <a:endParaRPr lang="en-CA" sz="4000" dirty="0"/>
          </a:p>
        </p:txBody>
      </p:sp>
    </p:spTree>
    <p:extLst>
      <p:ext uri="{BB962C8B-B14F-4D97-AF65-F5344CB8AC3E}">
        <p14:creationId xmlns:p14="http://schemas.microsoft.com/office/powerpoint/2010/main" val="263401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2800" dirty="0">
                <a:solidFill>
                  <a:schemeClr val="bg1"/>
                </a:solidFill>
                <a:latin typeface="Arial Black" panose="020B0A04020102020204" pitchFamily="34" charset="0"/>
                <a:cs typeface="Arial" panose="020B0604020202020204" pitchFamily="34" charset="0"/>
              </a:rPr>
              <a:t>Who Negotiates My Agreement? </a:t>
            </a:r>
          </a:p>
        </p:txBody>
      </p:sp>
      <p:sp>
        <p:nvSpPr>
          <p:cNvPr id="7" name="Content Placeholder 6"/>
          <p:cNvSpPr>
            <a:spLocks noGrp="1"/>
          </p:cNvSpPr>
          <p:nvPr>
            <p:ph idx="1"/>
          </p:nvPr>
        </p:nvSpPr>
        <p:spPr>
          <a:xfrm>
            <a:off x="457200" y="1200150"/>
            <a:ext cx="8229600" cy="3675855"/>
          </a:xfrm>
        </p:spPr>
        <p:txBody>
          <a:bodyPr>
            <a:normAutofit fontScale="32500" lnSpcReduction="20000"/>
          </a:bodyPr>
          <a:lstStyle/>
          <a:p>
            <a:pPr marL="457200">
              <a:lnSpc>
                <a:spcPct val="150000"/>
              </a:lnSpc>
              <a:spcAft>
                <a:spcPts val="0"/>
              </a:spcAft>
            </a:pPr>
            <a:r>
              <a:rPr lang="en-CA" sz="4000" dirty="0">
                <a:latin typeface="Arial"/>
                <a:ea typeface="Calibri"/>
                <a:cs typeface="Times New Roman"/>
              </a:rPr>
              <a:t>Prior to the expiry date of your contract, you will be invited to attend a union meeting.  At the union meeting you will be asked for suggestions for changes you want to see made to your contract.  You will also be asked to elect your negotiating team (if your bargaining unit is small) or to elect delegates to your Component Convention or negotiating meeting (if your bargaining unit is big).</a:t>
            </a:r>
            <a:endParaRPr lang="en-CA" sz="4000" dirty="0">
              <a:ea typeface="Calibri"/>
              <a:cs typeface="Times New Roman"/>
            </a:endParaRPr>
          </a:p>
          <a:p>
            <a:pPr marL="457200">
              <a:lnSpc>
                <a:spcPct val="150000"/>
              </a:lnSpc>
              <a:spcAft>
                <a:spcPts val="0"/>
              </a:spcAft>
            </a:pPr>
            <a:r>
              <a:rPr lang="en-CA" sz="4000" dirty="0">
                <a:latin typeface="Arial"/>
                <a:ea typeface="Calibri"/>
                <a:cs typeface="Times New Roman"/>
              </a:rPr>
              <a:t>If your bargaining unit is large, your suggestions for your next contract will be presented at your Component Convention or negotiating meeting as resolutions, debated and either passed or rejected.  Your bargaining unit’s negotiating team will be elected from the delegates to your Component Convention or negotiating meeting.</a:t>
            </a:r>
            <a:endParaRPr lang="en-CA" sz="4000" dirty="0">
              <a:ea typeface="Calibri"/>
              <a:cs typeface="Times New Roman"/>
            </a:endParaRPr>
          </a:p>
          <a:p>
            <a:pPr marL="457200">
              <a:lnSpc>
                <a:spcPct val="150000"/>
              </a:lnSpc>
              <a:spcAft>
                <a:spcPts val="0"/>
              </a:spcAft>
            </a:pPr>
            <a:r>
              <a:rPr lang="en-CA" sz="4000" dirty="0">
                <a:latin typeface="Arial"/>
                <a:ea typeface="Calibri"/>
                <a:cs typeface="Times New Roman"/>
              </a:rPr>
              <a:t>A NAPE staff person, who has training and expertise in collective agreement bargaining is assigned to work with the bargaining team to provide support. </a:t>
            </a:r>
            <a:endParaRPr lang="en-CA" sz="4000" dirty="0">
              <a:ea typeface="Calibri"/>
              <a:cs typeface="Times New Roman"/>
            </a:endParaRPr>
          </a:p>
          <a:p>
            <a:pPr marL="457200">
              <a:lnSpc>
                <a:spcPct val="150000"/>
              </a:lnSpc>
              <a:spcAft>
                <a:spcPts val="0"/>
              </a:spcAft>
            </a:pPr>
            <a:r>
              <a:rPr lang="en-CA" sz="4000" dirty="0">
                <a:latin typeface="Arial"/>
                <a:ea typeface="Calibri"/>
                <a:cs typeface="Times New Roman"/>
              </a:rPr>
              <a:t>The bargaining team negotiates with your employer on your behalf.</a:t>
            </a:r>
          </a:p>
          <a:p>
            <a:pPr marL="457200">
              <a:lnSpc>
                <a:spcPct val="150000"/>
              </a:lnSpc>
              <a:spcAft>
                <a:spcPts val="0"/>
              </a:spcAft>
            </a:pPr>
            <a:r>
              <a:rPr lang="en-CA" sz="4000" b="1" dirty="0">
                <a:solidFill>
                  <a:srgbClr val="FF0000"/>
                </a:solidFill>
                <a:latin typeface="Arial"/>
                <a:ea typeface="Calibri"/>
                <a:cs typeface="Times New Roman"/>
              </a:rPr>
              <a:t>In the end – every member gets a say in the agreement via a secret ballot vote.  </a:t>
            </a:r>
            <a:endParaRPr lang="en-CA" sz="4000" b="1" dirty="0">
              <a:solidFill>
                <a:srgbClr val="FF0000"/>
              </a:solidFill>
              <a:ea typeface="Calibri"/>
              <a:cs typeface="Times New Roman"/>
            </a:endParaRPr>
          </a:p>
        </p:txBody>
      </p:sp>
    </p:spTree>
    <p:extLst>
      <p:ext uri="{BB962C8B-B14F-4D97-AF65-F5344CB8AC3E}">
        <p14:creationId xmlns:p14="http://schemas.microsoft.com/office/powerpoint/2010/main" val="5195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Bargaining Units  </a:t>
            </a:r>
          </a:p>
        </p:txBody>
      </p:sp>
      <p:sp>
        <p:nvSpPr>
          <p:cNvPr id="7" name="Content Placeholder 6"/>
          <p:cNvSpPr>
            <a:spLocks noGrp="1"/>
          </p:cNvSpPr>
          <p:nvPr>
            <p:ph idx="1"/>
          </p:nvPr>
        </p:nvSpPr>
        <p:spPr>
          <a:xfrm>
            <a:off x="457200" y="1200150"/>
            <a:ext cx="8229600" cy="3819871"/>
          </a:xfrm>
        </p:spPr>
        <p:txBody>
          <a:bodyPr>
            <a:normAutofit/>
          </a:bodyPr>
          <a:lstStyle/>
          <a:p>
            <a:r>
              <a:rPr lang="en-US" altLang="en-US" dirty="0"/>
              <a:t>NAPE has over 100 bargaining groups</a:t>
            </a:r>
          </a:p>
          <a:p>
            <a:r>
              <a:rPr lang="en-US" altLang="en-US" dirty="0"/>
              <a:t>This means there are over 100 different NAPE collective agreements throughout Newfoundland and Labrador.</a:t>
            </a:r>
          </a:p>
          <a:p>
            <a:endParaRPr lang="en-CA" dirty="0">
              <a:latin typeface="Helvetica LT Std Light" pitchFamily="34" charset="0"/>
            </a:endParaRPr>
          </a:p>
        </p:txBody>
      </p:sp>
    </p:spTree>
    <p:extLst>
      <p:ext uri="{BB962C8B-B14F-4D97-AF65-F5344CB8AC3E}">
        <p14:creationId xmlns:p14="http://schemas.microsoft.com/office/powerpoint/2010/main" val="611015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Employee Rights</a:t>
            </a:r>
          </a:p>
        </p:txBody>
      </p:sp>
      <p:sp>
        <p:nvSpPr>
          <p:cNvPr id="7" name="Content Placeholder 6"/>
          <p:cNvSpPr>
            <a:spLocks noGrp="1"/>
          </p:cNvSpPr>
          <p:nvPr>
            <p:ph idx="1"/>
          </p:nvPr>
        </p:nvSpPr>
        <p:spPr>
          <a:xfrm>
            <a:off x="457200" y="1200150"/>
            <a:ext cx="8229600" cy="3675855"/>
          </a:xfrm>
        </p:spPr>
        <p:txBody>
          <a:bodyPr>
            <a:normAutofit/>
          </a:bodyPr>
          <a:lstStyle/>
          <a:p>
            <a:r>
              <a:rPr lang="en-US" sz="4000" b="1" dirty="0"/>
              <a:t>Safe work environment</a:t>
            </a:r>
            <a:endParaRPr lang="en-US" sz="4000" dirty="0"/>
          </a:p>
          <a:p>
            <a:r>
              <a:rPr lang="en-US" sz="4000" b="1" dirty="0"/>
              <a:t>Union access</a:t>
            </a:r>
          </a:p>
          <a:p>
            <a:r>
              <a:rPr lang="en-US" sz="4000" b="1" dirty="0"/>
              <a:t>Union representation </a:t>
            </a:r>
          </a:p>
          <a:p>
            <a:r>
              <a:rPr lang="en-US" sz="4000" b="1" dirty="0"/>
              <a:t>Grievance Procedure </a:t>
            </a:r>
            <a:endParaRPr lang="en-US" sz="4000" dirty="0"/>
          </a:p>
          <a:p>
            <a:endParaRPr lang="en-CA" sz="4000" dirty="0"/>
          </a:p>
        </p:txBody>
      </p:sp>
    </p:spTree>
    <p:extLst>
      <p:ext uri="{BB962C8B-B14F-4D97-AF65-F5344CB8AC3E}">
        <p14:creationId xmlns:p14="http://schemas.microsoft.com/office/powerpoint/2010/main" val="104651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Grievance</a:t>
            </a:r>
            <a:r>
              <a:rPr lang="en-CA" sz="3600" dirty="0">
                <a:solidFill>
                  <a:schemeClr val="bg1"/>
                </a:solidFill>
                <a:latin typeface="Helvetica Condensed Black" pitchFamily="50" charset="0"/>
                <a:cs typeface="Arial" panose="020B0604020202020204" pitchFamily="34" charset="0"/>
              </a:rPr>
              <a:t> </a:t>
            </a:r>
            <a:r>
              <a:rPr lang="en-CA" sz="3600" dirty="0">
                <a:solidFill>
                  <a:schemeClr val="bg1"/>
                </a:solidFill>
                <a:latin typeface="Arial Black" panose="020B0A04020102020204" pitchFamily="34" charset="0"/>
                <a:cs typeface="Arial" panose="020B0604020202020204" pitchFamily="34" charset="0"/>
              </a:rPr>
              <a:t>Process</a:t>
            </a:r>
            <a:r>
              <a:rPr lang="en-CA" sz="3600" dirty="0">
                <a:solidFill>
                  <a:schemeClr val="bg1"/>
                </a:solidFill>
                <a:latin typeface="Helvetica Condensed Black" pitchFamily="50" charset="0"/>
                <a:cs typeface="Arial" panose="020B0604020202020204" pitchFamily="34" charset="0"/>
              </a:rPr>
              <a:t> </a:t>
            </a:r>
          </a:p>
        </p:txBody>
      </p:sp>
      <p:sp>
        <p:nvSpPr>
          <p:cNvPr id="7" name="Content Placeholder 6"/>
          <p:cNvSpPr>
            <a:spLocks noGrp="1"/>
          </p:cNvSpPr>
          <p:nvPr>
            <p:ph idx="1"/>
          </p:nvPr>
        </p:nvSpPr>
        <p:spPr>
          <a:xfrm>
            <a:off x="457200" y="1200150"/>
            <a:ext cx="8229600" cy="3819871"/>
          </a:xfrm>
        </p:spPr>
        <p:txBody>
          <a:bodyPr>
            <a:normAutofit/>
          </a:bodyPr>
          <a:lstStyle/>
          <a:p>
            <a:endParaRPr lang="en-US" altLang="en-US" dirty="0"/>
          </a:p>
          <a:p>
            <a:r>
              <a:rPr lang="en-US" altLang="en-US" dirty="0"/>
              <a:t>The Grievance process varies depending on the workplace and the collective agreement language, and it is up to the Shop Stewards and NAPE Servicing Representatives to file and resolve these grievances</a:t>
            </a:r>
            <a:endParaRPr lang="en-CA" dirty="0">
              <a:latin typeface="Helvetica LT Std Light" pitchFamily="34" charset="0"/>
            </a:endParaRPr>
          </a:p>
        </p:txBody>
      </p:sp>
    </p:spTree>
    <p:extLst>
      <p:ext uri="{BB962C8B-B14F-4D97-AF65-F5344CB8AC3E}">
        <p14:creationId xmlns:p14="http://schemas.microsoft.com/office/powerpoint/2010/main" val="3867259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b="1" dirty="0">
                <a:solidFill>
                  <a:schemeClr val="bg1"/>
                </a:solidFill>
                <a:latin typeface="Arial Black" panose="020B0A04020102020204" pitchFamily="34" charset="0"/>
                <a:cs typeface="Arial" panose="020B0604020202020204" pitchFamily="34" charset="0"/>
              </a:rPr>
              <a:t>Roles </a:t>
            </a:r>
          </a:p>
        </p:txBody>
      </p:sp>
      <p:sp>
        <p:nvSpPr>
          <p:cNvPr id="7" name="Content Placeholder 6"/>
          <p:cNvSpPr>
            <a:spLocks noGrp="1"/>
          </p:cNvSpPr>
          <p:nvPr>
            <p:ph idx="1"/>
          </p:nvPr>
        </p:nvSpPr>
        <p:spPr>
          <a:xfrm>
            <a:off x="457200" y="1200150"/>
            <a:ext cx="8229600" cy="3819871"/>
          </a:xfrm>
        </p:spPr>
        <p:txBody>
          <a:bodyPr>
            <a:normAutofit/>
          </a:bodyPr>
          <a:lstStyle/>
          <a:p>
            <a:r>
              <a:rPr lang="en-US" altLang="en-US" b="1" dirty="0"/>
              <a:t>Shop Steward</a:t>
            </a:r>
          </a:p>
          <a:p>
            <a:pPr lvl="1">
              <a:defRPr/>
            </a:pPr>
            <a:r>
              <a:rPr lang="en-CA" dirty="0"/>
              <a:t>Enforce Collective Agreement</a:t>
            </a:r>
          </a:p>
          <a:p>
            <a:pPr lvl="1">
              <a:defRPr/>
            </a:pPr>
            <a:r>
              <a:rPr lang="en-CA" dirty="0"/>
              <a:t>Deal with Complaints</a:t>
            </a:r>
          </a:p>
          <a:p>
            <a:pPr lvl="1">
              <a:defRPr/>
            </a:pPr>
            <a:r>
              <a:rPr lang="en-CA" dirty="0"/>
              <a:t>Settle Grievances </a:t>
            </a:r>
            <a:endParaRPr lang="en-US" altLang="en-US" dirty="0"/>
          </a:p>
          <a:p>
            <a:pPr lvl="1"/>
            <a:endParaRPr lang="en-US" altLang="en-US" dirty="0"/>
          </a:p>
          <a:p>
            <a:endParaRPr lang="en-CA" dirty="0">
              <a:latin typeface="Helvetica LT Std Light" pitchFamily="34" charset="0"/>
            </a:endParaRPr>
          </a:p>
        </p:txBody>
      </p:sp>
    </p:spTree>
    <p:extLst>
      <p:ext uri="{BB962C8B-B14F-4D97-AF65-F5344CB8AC3E}">
        <p14:creationId xmlns:p14="http://schemas.microsoft.com/office/powerpoint/2010/main" val="1096951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b="1" dirty="0">
                <a:solidFill>
                  <a:schemeClr val="bg1"/>
                </a:solidFill>
                <a:latin typeface="Arial Black" panose="020B0A04020102020204" pitchFamily="34" charset="0"/>
                <a:cs typeface="Arial" panose="020B0604020202020204" pitchFamily="34" charset="0"/>
              </a:rPr>
              <a:t>Roles </a:t>
            </a:r>
          </a:p>
        </p:txBody>
      </p:sp>
      <p:sp>
        <p:nvSpPr>
          <p:cNvPr id="7" name="Content Placeholder 6"/>
          <p:cNvSpPr>
            <a:spLocks noGrp="1"/>
          </p:cNvSpPr>
          <p:nvPr>
            <p:ph idx="1"/>
          </p:nvPr>
        </p:nvSpPr>
        <p:spPr>
          <a:xfrm>
            <a:off x="457200" y="1200150"/>
            <a:ext cx="8229600" cy="3819871"/>
          </a:xfrm>
        </p:spPr>
        <p:txBody>
          <a:bodyPr>
            <a:normAutofit/>
          </a:bodyPr>
          <a:lstStyle/>
          <a:p>
            <a:pPr lvl="0"/>
            <a:r>
              <a:rPr lang="en-US" altLang="en-US" b="1" dirty="0">
                <a:solidFill>
                  <a:prstClr val="black"/>
                </a:solidFill>
              </a:rPr>
              <a:t>NAPE Servicing Reps </a:t>
            </a:r>
            <a:r>
              <a:rPr lang="en-US" altLang="en-US" sz="2800" dirty="0">
                <a:solidFill>
                  <a:prstClr val="black"/>
                </a:solidFill>
              </a:rPr>
              <a:t>(LRSs, EROs, MSOs) – NAPE STAFF </a:t>
            </a:r>
          </a:p>
          <a:p>
            <a:pPr lvl="1">
              <a:defRPr/>
            </a:pPr>
            <a:r>
              <a:rPr lang="en-CA" dirty="0">
                <a:solidFill>
                  <a:prstClr val="black"/>
                </a:solidFill>
              </a:rPr>
              <a:t>Negotiations</a:t>
            </a:r>
          </a:p>
          <a:p>
            <a:pPr lvl="1">
              <a:defRPr/>
            </a:pPr>
            <a:r>
              <a:rPr lang="en-CA" dirty="0">
                <a:solidFill>
                  <a:prstClr val="black"/>
                </a:solidFill>
              </a:rPr>
              <a:t>Servicing various locals</a:t>
            </a:r>
          </a:p>
          <a:p>
            <a:pPr lvl="1">
              <a:defRPr/>
            </a:pPr>
            <a:r>
              <a:rPr lang="en-CA" dirty="0">
                <a:solidFill>
                  <a:prstClr val="black"/>
                </a:solidFill>
              </a:rPr>
              <a:t>Grievance handling</a:t>
            </a:r>
          </a:p>
          <a:p>
            <a:pPr lvl="1">
              <a:defRPr/>
            </a:pPr>
            <a:r>
              <a:rPr lang="en-CA" dirty="0">
                <a:solidFill>
                  <a:prstClr val="black"/>
                </a:solidFill>
              </a:rPr>
              <a:t>Mediation</a:t>
            </a:r>
          </a:p>
          <a:p>
            <a:pPr lvl="1">
              <a:defRPr/>
            </a:pPr>
            <a:r>
              <a:rPr lang="en-CA" dirty="0">
                <a:solidFill>
                  <a:prstClr val="black"/>
                </a:solidFill>
              </a:rPr>
              <a:t>Arbitration</a:t>
            </a:r>
          </a:p>
          <a:p>
            <a:pPr lvl="1"/>
            <a:endParaRPr lang="en-US" altLang="en-US" dirty="0"/>
          </a:p>
          <a:p>
            <a:endParaRPr lang="en-CA" dirty="0">
              <a:latin typeface="Helvetica LT Std Light" pitchFamily="34" charset="0"/>
            </a:endParaRPr>
          </a:p>
        </p:txBody>
      </p:sp>
    </p:spTree>
    <p:extLst>
      <p:ext uri="{BB962C8B-B14F-4D97-AF65-F5344CB8AC3E}">
        <p14:creationId xmlns:p14="http://schemas.microsoft.com/office/powerpoint/2010/main" val="1753583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NAPE – YOUR union!</a:t>
            </a:r>
          </a:p>
        </p:txBody>
      </p:sp>
      <p:sp>
        <p:nvSpPr>
          <p:cNvPr id="7" name="Content Placeholder 6"/>
          <p:cNvSpPr>
            <a:spLocks noGrp="1"/>
          </p:cNvSpPr>
          <p:nvPr>
            <p:ph idx="1"/>
          </p:nvPr>
        </p:nvSpPr>
        <p:spPr>
          <a:xfrm>
            <a:off x="457200" y="1200150"/>
            <a:ext cx="8229600" cy="3675855"/>
          </a:xfrm>
        </p:spPr>
        <p:txBody>
          <a:bodyPr>
            <a:normAutofit lnSpcReduction="10000"/>
          </a:bodyPr>
          <a:lstStyle/>
          <a:p>
            <a:r>
              <a:rPr lang="en-US" sz="4000" dirty="0"/>
              <a:t>NAPE stands for Newfoundland And Labrador Association Of Public And Private Employees.</a:t>
            </a:r>
          </a:p>
          <a:p>
            <a:r>
              <a:rPr lang="en-US" sz="4000" dirty="0"/>
              <a:t>The largest Union in the province representing over 25,000 Public and Private employees. </a:t>
            </a:r>
          </a:p>
          <a:p>
            <a:endParaRPr lang="en-CA" sz="4000" dirty="0"/>
          </a:p>
        </p:txBody>
      </p:sp>
    </p:spTree>
    <p:extLst>
      <p:ext uri="{BB962C8B-B14F-4D97-AF65-F5344CB8AC3E}">
        <p14:creationId xmlns:p14="http://schemas.microsoft.com/office/powerpoint/2010/main" val="30053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Follow the Steps!</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998698" y="1063229"/>
            <a:ext cx="5002421" cy="3890772"/>
          </a:xfrm>
        </p:spPr>
      </p:pic>
    </p:spTree>
    <p:extLst>
      <p:ext uri="{BB962C8B-B14F-4D97-AF65-F5344CB8AC3E}">
        <p14:creationId xmlns:p14="http://schemas.microsoft.com/office/powerpoint/2010/main" val="402282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Membership Cards </a:t>
            </a:r>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51520" y="1707654"/>
            <a:ext cx="4176464" cy="2671512"/>
          </a:xfrm>
        </p:spPr>
      </p:pic>
      <p:sp>
        <p:nvSpPr>
          <p:cNvPr id="6" name="TextBox 5"/>
          <p:cNvSpPr txBox="1"/>
          <p:nvPr/>
        </p:nvSpPr>
        <p:spPr>
          <a:xfrm>
            <a:off x="4575570" y="1347614"/>
            <a:ext cx="4244902" cy="3539430"/>
          </a:xfrm>
          <a:prstGeom prst="rect">
            <a:avLst/>
          </a:prstGeom>
          <a:noFill/>
        </p:spPr>
        <p:txBody>
          <a:bodyPr wrap="square" rtlCol="0">
            <a:spAutoFit/>
          </a:bodyPr>
          <a:lstStyle/>
          <a:p>
            <a:pPr marL="342900" indent="-342900" algn="l">
              <a:buFont typeface="Arial" panose="020B0604020202020204" pitchFamily="34" charset="0"/>
              <a:buChar char="•"/>
            </a:pPr>
            <a:r>
              <a:rPr lang="en-CA" sz="2800" dirty="0">
                <a:latin typeface="+mn-lt"/>
              </a:rPr>
              <a:t>Proof of Membership</a:t>
            </a:r>
          </a:p>
          <a:p>
            <a:pPr marL="342900" indent="-342900" algn="l">
              <a:buFont typeface="Arial" panose="020B0604020202020204" pitchFamily="34" charset="0"/>
              <a:buChar char="•"/>
            </a:pPr>
            <a:r>
              <a:rPr lang="en-CA" sz="2800" dirty="0">
                <a:latin typeface="+mn-lt"/>
              </a:rPr>
              <a:t>Ability for NAPE to send you info</a:t>
            </a:r>
          </a:p>
          <a:p>
            <a:pPr marL="342900" indent="-342900" algn="l">
              <a:buFont typeface="Arial" panose="020B0604020202020204" pitchFamily="34" charset="0"/>
              <a:buChar char="•"/>
            </a:pPr>
            <a:r>
              <a:rPr lang="en-CA" sz="2800" dirty="0">
                <a:latin typeface="+mn-lt"/>
              </a:rPr>
              <a:t>Ability to vote</a:t>
            </a:r>
          </a:p>
          <a:p>
            <a:pPr marL="342900" indent="-342900" algn="l">
              <a:buFont typeface="Arial" panose="020B0604020202020204" pitchFamily="34" charset="0"/>
              <a:buChar char="•"/>
            </a:pPr>
            <a:r>
              <a:rPr lang="en-CA" sz="2800" dirty="0">
                <a:latin typeface="+mn-lt"/>
              </a:rPr>
              <a:t>Advantage Discount Program</a:t>
            </a:r>
          </a:p>
          <a:p>
            <a:pPr marL="342900" indent="-342900" algn="l">
              <a:buFont typeface="Arial" panose="020B0604020202020204" pitchFamily="34" charset="0"/>
              <a:buChar char="•"/>
            </a:pPr>
            <a:r>
              <a:rPr lang="en-CA" sz="2800" dirty="0">
                <a:latin typeface="+mn-lt"/>
              </a:rPr>
              <a:t>If you don’t have one – </a:t>
            </a:r>
            <a:r>
              <a:rPr lang="en-CA" sz="2800" dirty="0">
                <a:solidFill>
                  <a:srgbClr val="FF0000"/>
                </a:solidFill>
                <a:latin typeface="+mn-lt"/>
              </a:rPr>
              <a:t>contact NAPE office</a:t>
            </a:r>
          </a:p>
        </p:txBody>
      </p:sp>
    </p:spTree>
    <p:extLst>
      <p:ext uri="{BB962C8B-B14F-4D97-AF65-F5344CB8AC3E}">
        <p14:creationId xmlns:p14="http://schemas.microsoft.com/office/powerpoint/2010/main" val="110501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NAPE Advantage Program </a:t>
            </a:r>
          </a:p>
        </p:txBody>
      </p:sp>
      <p:sp>
        <p:nvSpPr>
          <p:cNvPr id="7" name="Content Placeholder 6"/>
          <p:cNvSpPr>
            <a:spLocks noGrp="1"/>
          </p:cNvSpPr>
          <p:nvPr>
            <p:ph idx="1"/>
          </p:nvPr>
        </p:nvSpPr>
        <p:spPr>
          <a:xfrm>
            <a:off x="460770" y="1088753"/>
            <a:ext cx="8229600" cy="3675855"/>
          </a:xfrm>
        </p:spPr>
        <p:txBody>
          <a:bodyPr>
            <a:normAutofit fontScale="92500"/>
          </a:bodyPr>
          <a:lstStyle/>
          <a:p>
            <a:r>
              <a:rPr lang="en-US" sz="4000" dirty="0"/>
              <a:t>NAPE members are eligible for discounts at various places throughout the province. All you have to do is show your NAPE membership card.</a:t>
            </a:r>
          </a:p>
          <a:p>
            <a:r>
              <a:rPr lang="en-US" sz="4000" dirty="0"/>
              <a:t>A full list of participating locations can be found online. </a:t>
            </a:r>
            <a:endParaRPr lang="en-CA" sz="40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20272" y="4185057"/>
            <a:ext cx="1527759" cy="795445"/>
          </a:xfrm>
          <a:prstGeom prst="rect">
            <a:avLst/>
          </a:prstGeom>
        </p:spPr>
      </p:pic>
    </p:spTree>
    <p:extLst>
      <p:ext uri="{BB962C8B-B14F-4D97-AF65-F5344CB8AC3E}">
        <p14:creationId xmlns:p14="http://schemas.microsoft.com/office/powerpoint/2010/main" val="3378679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Communications</a:t>
            </a:r>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19672" y="1192950"/>
            <a:ext cx="1979529" cy="156162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2857622"/>
            <a:ext cx="1519064" cy="182794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1157901"/>
            <a:ext cx="797412" cy="159482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7743" y="2857622"/>
            <a:ext cx="1041305" cy="1992928"/>
          </a:xfrm>
          <a:prstGeom prst="rect">
            <a:avLst/>
          </a:prstGeom>
        </p:spPr>
      </p:pic>
      <p:sp>
        <p:nvSpPr>
          <p:cNvPr id="7" name="TextBox 6"/>
          <p:cNvSpPr txBox="1"/>
          <p:nvPr/>
        </p:nvSpPr>
        <p:spPr>
          <a:xfrm>
            <a:off x="3851920" y="1275606"/>
            <a:ext cx="5040560" cy="3816429"/>
          </a:xfrm>
          <a:prstGeom prst="rect">
            <a:avLst/>
          </a:prstGeom>
          <a:noFill/>
        </p:spPr>
        <p:txBody>
          <a:bodyPr wrap="square" rtlCol="0">
            <a:spAutoFit/>
          </a:bodyPr>
          <a:lstStyle/>
          <a:p>
            <a:pPr marL="342900" indent="-342900" algn="l">
              <a:buFont typeface="Arial" panose="020B0604020202020204" pitchFamily="34" charset="0"/>
              <a:buChar char="•"/>
            </a:pPr>
            <a:r>
              <a:rPr lang="en-CA" sz="2800" dirty="0">
                <a:latin typeface="Calibri" panose="020F0502020204030204" pitchFamily="34" charset="0"/>
                <a:cs typeface="Calibri" panose="020F0502020204030204" pitchFamily="34" charset="0"/>
              </a:rPr>
              <a:t>Facebook Page </a:t>
            </a:r>
            <a:r>
              <a:rPr lang="en-CA" sz="1600" i="1" dirty="0">
                <a:latin typeface="Calibri" panose="020F0502020204030204" pitchFamily="34" charset="0"/>
                <a:cs typeface="Calibri" panose="020F0502020204030204" pitchFamily="34" charset="0"/>
              </a:rPr>
              <a:t>(most frequent updates)</a:t>
            </a:r>
          </a:p>
          <a:p>
            <a:pPr marL="1257300" lvl="2" indent="-342900" algn="l">
              <a:buFont typeface="Arial" panose="020B0604020202020204" pitchFamily="34" charset="0"/>
              <a:buChar char="•"/>
            </a:pPr>
            <a:r>
              <a:rPr lang="en-CA" sz="1600" dirty="0">
                <a:latin typeface="Calibri" panose="020F0502020204030204" pitchFamily="34" charset="0"/>
                <a:cs typeface="Calibri" panose="020F0502020204030204" pitchFamily="34" charset="0"/>
                <a:hlinkClick r:id="rId8"/>
              </a:rPr>
              <a:t>www.facebook.com/NAPENL</a:t>
            </a:r>
            <a:r>
              <a:rPr lang="en-CA" sz="1600" dirty="0">
                <a:latin typeface="Calibri" panose="020F0502020204030204" pitchFamily="34" charset="0"/>
                <a:cs typeface="Calibri" panose="020F0502020204030204" pitchFamily="34" charset="0"/>
              </a:rPr>
              <a:t>  </a:t>
            </a:r>
          </a:p>
          <a:p>
            <a:pPr marL="342900" indent="-342900" algn="l">
              <a:buFont typeface="Arial" panose="020B0604020202020204" pitchFamily="34" charset="0"/>
              <a:buChar char="•"/>
            </a:pPr>
            <a:r>
              <a:rPr lang="en-CA" sz="2800" dirty="0">
                <a:latin typeface="Calibri" panose="020F0502020204030204" pitchFamily="34" charset="0"/>
                <a:cs typeface="Calibri" panose="020F0502020204030204" pitchFamily="34" charset="0"/>
              </a:rPr>
              <a:t>Website </a:t>
            </a:r>
            <a:r>
              <a:rPr lang="en-CA" sz="1600" i="1" dirty="0">
                <a:latin typeface="Calibri" panose="020F0502020204030204" pitchFamily="34" charset="0"/>
                <a:cs typeface="Calibri" panose="020F0502020204030204" pitchFamily="34" charset="0"/>
              </a:rPr>
              <a:t>(frequent updates)</a:t>
            </a:r>
          </a:p>
          <a:p>
            <a:pPr marL="1257300" lvl="2" indent="-342900" algn="l">
              <a:buFont typeface="Arial" panose="020B0604020202020204" pitchFamily="34" charset="0"/>
              <a:buChar char="•"/>
            </a:pPr>
            <a:r>
              <a:rPr lang="en-CA" sz="1600" dirty="0">
                <a:latin typeface="Calibri" panose="020F0502020204030204" pitchFamily="34" charset="0"/>
                <a:cs typeface="Calibri" panose="020F0502020204030204" pitchFamily="34" charset="0"/>
                <a:hlinkClick r:id="rId9"/>
              </a:rPr>
              <a:t>www.nape.ca</a:t>
            </a:r>
            <a:r>
              <a:rPr lang="en-CA" sz="1600" dirty="0">
                <a:latin typeface="Calibri" panose="020F0502020204030204" pitchFamily="34" charset="0"/>
                <a:cs typeface="Calibri" panose="020F0502020204030204" pitchFamily="34" charset="0"/>
              </a:rPr>
              <a:t> </a:t>
            </a:r>
          </a:p>
          <a:p>
            <a:pPr marL="342900" indent="-342900" algn="l">
              <a:buFont typeface="Arial" panose="020B0604020202020204" pitchFamily="34" charset="0"/>
              <a:buChar char="•"/>
            </a:pPr>
            <a:r>
              <a:rPr lang="en-CA" sz="2800" dirty="0">
                <a:latin typeface="Calibri" panose="020F0502020204030204" pitchFamily="34" charset="0"/>
                <a:cs typeface="Calibri" panose="020F0502020204030204" pitchFamily="34" charset="0"/>
              </a:rPr>
              <a:t>Newsletter/Mail Outs (Communicator)</a:t>
            </a:r>
          </a:p>
          <a:p>
            <a:pPr marL="342900" indent="-342900" algn="l">
              <a:buFont typeface="Arial" panose="020B0604020202020204" pitchFamily="34" charset="0"/>
              <a:buChar char="•"/>
            </a:pPr>
            <a:r>
              <a:rPr lang="en-CA" sz="2800" dirty="0">
                <a:latin typeface="Calibri" panose="020F0502020204030204" pitchFamily="34" charset="0"/>
                <a:cs typeface="Calibri" panose="020F0502020204030204" pitchFamily="34" charset="0"/>
              </a:rPr>
              <a:t>Email list </a:t>
            </a:r>
          </a:p>
          <a:p>
            <a:pPr marL="342900" indent="-342900" algn="l">
              <a:buFont typeface="Arial" panose="020B0604020202020204" pitchFamily="34" charset="0"/>
              <a:buChar char="•"/>
            </a:pPr>
            <a:r>
              <a:rPr lang="en-CA" sz="2800" dirty="0">
                <a:latin typeface="Calibri" panose="020F0502020204030204" pitchFamily="34" charset="0"/>
                <a:cs typeface="Calibri" panose="020F0502020204030204" pitchFamily="34" charset="0"/>
              </a:rPr>
              <a:t>NAPE App </a:t>
            </a:r>
            <a:r>
              <a:rPr lang="en-CA" sz="1800" i="1" dirty="0">
                <a:latin typeface="Calibri" panose="020F0502020204030204" pitchFamily="34" charset="0"/>
                <a:cs typeface="Calibri" panose="020F0502020204030204" pitchFamily="34" charset="0"/>
              </a:rPr>
              <a:t>(search NAPE on Apple or Android store to get it from NAPE website) </a:t>
            </a:r>
          </a:p>
          <a:p>
            <a:pPr marL="342900" indent="-342900" algn="l">
              <a:buFont typeface="Arial" panose="020B0604020202020204" pitchFamily="34" charset="0"/>
              <a:buChar char="•"/>
            </a:pP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47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6812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43758"/>
            <a:ext cx="7772400" cy="1102519"/>
          </a:xfrm>
        </p:spPr>
        <p:txBody>
          <a:bodyPr>
            <a:noAutofit/>
          </a:bodyPr>
          <a:lstStyle/>
          <a:p>
            <a:r>
              <a:rPr lang="en-CA" sz="6600" dirty="0">
                <a:solidFill>
                  <a:schemeClr val="bg1"/>
                </a:solidFill>
                <a:latin typeface="Arial Black" panose="020B0A04020102020204" pitchFamily="34" charset="0"/>
                <a:cs typeface="Arial" panose="020B0604020202020204" pitchFamily="34" charset="0"/>
              </a:rPr>
              <a:t>Thank You</a:t>
            </a:r>
            <a:br>
              <a:rPr lang="en-CA" sz="6600" dirty="0">
                <a:solidFill>
                  <a:schemeClr val="bg1"/>
                </a:solidFill>
                <a:latin typeface="Arial Black" panose="020B0A04020102020204" pitchFamily="34" charset="0"/>
                <a:cs typeface="Arial" panose="020B0604020202020204" pitchFamily="34" charset="0"/>
              </a:rPr>
            </a:br>
            <a:r>
              <a:rPr lang="en-CA" sz="6600" dirty="0">
                <a:solidFill>
                  <a:schemeClr val="bg1"/>
                </a:solidFill>
                <a:latin typeface="Arial Black" panose="020B0A04020102020204" pitchFamily="34" charset="0"/>
                <a:cs typeface="Arial" panose="020B0604020202020204" pitchFamily="34" charset="0"/>
              </a:rPr>
              <a:t>Questions?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95485"/>
            <a:ext cx="2664296" cy="1400343"/>
          </a:xfrm>
          <a:prstGeom prst="rect">
            <a:avLst/>
          </a:prstGeom>
        </p:spPr>
      </p:pic>
    </p:spTree>
    <p:extLst>
      <p:ext uri="{BB962C8B-B14F-4D97-AF65-F5344CB8AC3E}">
        <p14:creationId xmlns:p14="http://schemas.microsoft.com/office/powerpoint/2010/main" val="193477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Strength in Numbers</a:t>
            </a: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06512" y="1203598"/>
            <a:ext cx="5938115" cy="3867894"/>
          </a:xfrm>
        </p:spPr>
      </p:pic>
    </p:spTree>
    <p:extLst>
      <p:ext uri="{BB962C8B-B14F-4D97-AF65-F5344CB8AC3E}">
        <p14:creationId xmlns:p14="http://schemas.microsoft.com/office/powerpoint/2010/main" val="387041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The Union Advantage </a:t>
            </a:r>
          </a:p>
        </p:txBody>
      </p:sp>
      <p:sp>
        <p:nvSpPr>
          <p:cNvPr id="7" name="Content Placeholder 6"/>
          <p:cNvSpPr>
            <a:spLocks noGrp="1"/>
          </p:cNvSpPr>
          <p:nvPr>
            <p:ph idx="1"/>
          </p:nvPr>
        </p:nvSpPr>
        <p:spPr>
          <a:xfrm>
            <a:off x="457200" y="1200150"/>
            <a:ext cx="8229600" cy="3675855"/>
          </a:xfrm>
        </p:spPr>
        <p:txBody>
          <a:bodyPr>
            <a:normAutofit/>
          </a:bodyPr>
          <a:lstStyle/>
          <a:p>
            <a:r>
              <a:rPr lang="en-CA" sz="4000" dirty="0"/>
              <a:t>Better pay and benefits</a:t>
            </a:r>
          </a:p>
          <a:p>
            <a:r>
              <a:rPr lang="en-CA" sz="4000" dirty="0"/>
              <a:t>Safer working conditions</a:t>
            </a:r>
          </a:p>
          <a:p>
            <a:r>
              <a:rPr lang="en-CA" sz="4000" dirty="0"/>
              <a:t>Collective say in your work </a:t>
            </a:r>
          </a:p>
          <a:p>
            <a:r>
              <a:rPr lang="en-CA" sz="4000" dirty="0"/>
              <a:t>Representation</a:t>
            </a:r>
          </a:p>
          <a:p>
            <a:r>
              <a:rPr lang="en-CA" sz="4000" dirty="0"/>
              <a:t>Fair process </a:t>
            </a:r>
          </a:p>
          <a:p>
            <a:endParaRPr lang="en-CA" sz="4000" dirty="0"/>
          </a:p>
        </p:txBody>
      </p:sp>
    </p:spTree>
    <p:extLst>
      <p:ext uri="{BB962C8B-B14F-4D97-AF65-F5344CB8AC3E}">
        <p14:creationId xmlns:p14="http://schemas.microsoft.com/office/powerpoint/2010/main" val="34059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Member Services</a:t>
            </a:r>
          </a:p>
        </p:txBody>
      </p:sp>
      <p:sp>
        <p:nvSpPr>
          <p:cNvPr id="7" name="Content Placeholder 6"/>
          <p:cNvSpPr>
            <a:spLocks noGrp="1"/>
          </p:cNvSpPr>
          <p:nvPr>
            <p:ph idx="1"/>
          </p:nvPr>
        </p:nvSpPr>
        <p:spPr>
          <a:xfrm>
            <a:off x="457200" y="1200150"/>
            <a:ext cx="8229600" cy="3675855"/>
          </a:xfrm>
        </p:spPr>
        <p:txBody>
          <a:bodyPr>
            <a:normAutofit/>
          </a:bodyPr>
          <a:lstStyle/>
          <a:p>
            <a:r>
              <a:rPr lang="en-CA" sz="4000" dirty="0"/>
              <a:t>Professional staff and negotiators </a:t>
            </a:r>
          </a:p>
          <a:p>
            <a:r>
              <a:rPr lang="en-CA" sz="4000" dirty="0"/>
              <a:t>Two lawyers on staff</a:t>
            </a:r>
          </a:p>
          <a:p>
            <a:r>
              <a:rPr lang="en-CA" sz="4000" dirty="0"/>
              <a:t>Dedicated health and safety expert </a:t>
            </a:r>
          </a:p>
          <a:p>
            <a:r>
              <a:rPr lang="en-CA" sz="4000" dirty="0"/>
              <a:t>Communications and campaigns</a:t>
            </a:r>
          </a:p>
          <a:p>
            <a:r>
              <a:rPr lang="en-CA" sz="4000" dirty="0"/>
              <a:t>Education program </a:t>
            </a:r>
          </a:p>
          <a:p>
            <a:endParaRPr lang="en-CA" sz="4000" dirty="0"/>
          </a:p>
        </p:txBody>
      </p:sp>
    </p:spTree>
    <p:extLst>
      <p:ext uri="{BB962C8B-B14F-4D97-AF65-F5344CB8AC3E}">
        <p14:creationId xmlns:p14="http://schemas.microsoft.com/office/powerpoint/2010/main" val="266646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Member Services</a:t>
            </a:r>
          </a:p>
        </p:txBody>
      </p:sp>
      <p:sp>
        <p:nvSpPr>
          <p:cNvPr id="7" name="Content Placeholder 6"/>
          <p:cNvSpPr>
            <a:spLocks noGrp="1"/>
          </p:cNvSpPr>
          <p:nvPr>
            <p:ph idx="1"/>
          </p:nvPr>
        </p:nvSpPr>
        <p:spPr>
          <a:xfrm>
            <a:off x="457200" y="1200150"/>
            <a:ext cx="8229600" cy="3675855"/>
          </a:xfrm>
        </p:spPr>
        <p:txBody>
          <a:bodyPr>
            <a:normAutofit/>
          </a:bodyPr>
          <a:lstStyle/>
          <a:p>
            <a:r>
              <a:rPr lang="en-CA" sz="4000" dirty="0"/>
              <a:t>Advantage Discount Program </a:t>
            </a:r>
          </a:p>
          <a:p>
            <a:r>
              <a:rPr lang="en-CA" sz="4000" dirty="0"/>
              <a:t>Grievance Process</a:t>
            </a:r>
          </a:p>
          <a:p>
            <a:r>
              <a:rPr lang="en-CA" sz="4000" dirty="0"/>
              <a:t>Scholarships</a:t>
            </a:r>
          </a:p>
          <a:p>
            <a:r>
              <a:rPr lang="en-CA" sz="4000" dirty="0"/>
              <a:t>Three offices – St. John’s, GFW, Corner Brook </a:t>
            </a:r>
          </a:p>
          <a:p>
            <a:endParaRPr lang="en-CA" sz="4000" dirty="0"/>
          </a:p>
          <a:p>
            <a:endParaRPr lang="en-CA" sz="4000" dirty="0"/>
          </a:p>
        </p:txBody>
      </p:sp>
    </p:spTree>
    <p:extLst>
      <p:ext uri="{BB962C8B-B14F-4D97-AF65-F5344CB8AC3E}">
        <p14:creationId xmlns:p14="http://schemas.microsoft.com/office/powerpoint/2010/main" val="14673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What is a local?</a:t>
            </a:r>
          </a:p>
        </p:txBody>
      </p:sp>
      <p:sp>
        <p:nvSpPr>
          <p:cNvPr id="7" name="Content Placeholder 6"/>
          <p:cNvSpPr>
            <a:spLocks noGrp="1"/>
          </p:cNvSpPr>
          <p:nvPr>
            <p:ph idx="1"/>
          </p:nvPr>
        </p:nvSpPr>
        <p:spPr>
          <a:xfrm>
            <a:off x="457200" y="1347614"/>
            <a:ext cx="8229600" cy="3528392"/>
          </a:xfrm>
        </p:spPr>
        <p:txBody>
          <a:bodyPr>
            <a:normAutofit fontScale="85000" lnSpcReduction="20000"/>
          </a:bodyPr>
          <a:lstStyle/>
          <a:p>
            <a:pPr lvl="0">
              <a:lnSpc>
                <a:spcPct val="150000"/>
              </a:lnSpc>
              <a:buFont typeface="Symbol"/>
              <a:buChar char=""/>
            </a:pPr>
            <a:r>
              <a:rPr lang="en-CA" sz="2000" dirty="0">
                <a:latin typeface="Arial" panose="020B0604020202020204" pitchFamily="34" charset="0"/>
                <a:ea typeface="Calibri"/>
                <a:cs typeface="Arial" panose="020B0604020202020204" pitchFamily="34" charset="0"/>
              </a:rPr>
              <a:t>Your Local is composed of unionized members in one or more workplaces. </a:t>
            </a:r>
          </a:p>
          <a:p>
            <a:pPr lvl="0">
              <a:lnSpc>
                <a:spcPct val="150000"/>
              </a:lnSpc>
              <a:buFont typeface="Symbol"/>
              <a:buChar char=""/>
            </a:pPr>
            <a:r>
              <a:rPr lang="en-CA" sz="2000" dirty="0">
                <a:latin typeface="Arial" panose="020B0604020202020204" pitchFamily="34" charset="0"/>
                <a:ea typeface="Calibri"/>
                <a:cs typeface="Arial" panose="020B0604020202020204" pitchFamily="34" charset="0"/>
              </a:rPr>
              <a:t>Members elect an executive to run the local in a democratic process.</a:t>
            </a:r>
          </a:p>
          <a:p>
            <a:pPr lvl="1">
              <a:lnSpc>
                <a:spcPct val="150000"/>
              </a:lnSpc>
              <a:buFont typeface="Symbol"/>
              <a:buChar char=""/>
            </a:pPr>
            <a:r>
              <a:rPr lang="en-CA" sz="2000" dirty="0">
                <a:latin typeface="Arial" panose="020B0604020202020204" pitchFamily="34" charset="0"/>
                <a:ea typeface="Calibri"/>
                <a:cs typeface="Arial" panose="020B0604020202020204" pitchFamily="34" charset="0"/>
              </a:rPr>
              <a:t>Usually consists of a President, Secretary, Vice President, </a:t>
            </a:r>
            <a:r>
              <a:rPr lang="en-CA" sz="2000" dirty="0" err="1">
                <a:latin typeface="Arial" panose="020B0604020202020204" pitchFamily="34" charset="0"/>
                <a:ea typeface="Calibri"/>
                <a:cs typeface="Arial" panose="020B0604020202020204" pitchFamily="34" charset="0"/>
              </a:rPr>
              <a:t>etc</a:t>
            </a:r>
            <a:r>
              <a:rPr lang="en-CA" sz="2000" dirty="0">
                <a:latin typeface="Arial" panose="020B0604020202020204" pitchFamily="34" charset="0"/>
                <a:ea typeface="Calibri"/>
                <a:cs typeface="Arial" panose="020B0604020202020204" pitchFamily="34" charset="0"/>
              </a:rPr>
              <a:t>… </a:t>
            </a:r>
          </a:p>
          <a:p>
            <a:pPr lvl="0">
              <a:lnSpc>
                <a:spcPct val="150000"/>
              </a:lnSpc>
              <a:buFont typeface="Symbol"/>
              <a:buChar char=""/>
            </a:pPr>
            <a:r>
              <a:rPr lang="en-CA" sz="2000" dirty="0">
                <a:latin typeface="Arial" panose="020B0604020202020204" pitchFamily="34" charset="0"/>
                <a:ea typeface="Calibri"/>
                <a:cs typeface="Arial" panose="020B0604020202020204" pitchFamily="34" charset="0"/>
              </a:rPr>
              <a:t>Each local has by-laws that govern how decisions are made, composition, </a:t>
            </a:r>
            <a:r>
              <a:rPr lang="en-CA" sz="2000" dirty="0" err="1">
                <a:latin typeface="Arial" panose="020B0604020202020204" pitchFamily="34" charset="0"/>
                <a:ea typeface="Calibri"/>
                <a:cs typeface="Arial" panose="020B0604020202020204" pitchFamily="34" charset="0"/>
              </a:rPr>
              <a:t>etc</a:t>
            </a:r>
            <a:r>
              <a:rPr lang="en-CA" sz="2000" dirty="0">
                <a:latin typeface="Arial" panose="020B0604020202020204" pitchFamily="34" charset="0"/>
                <a:ea typeface="Calibri"/>
                <a:cs typeface="Arial" panose="020B0604020202020204" pitchFamily="34" charset="0"/>
              </a:rPr>
              <a:t>…</a:t>
            </a:r>
          </a:p>
          <a:p>
            <a:pPr lvl="0">
              <a:lnSpc>
                <a:spcPct val="150000"/>
              </a:lnSpc>
              <a:buFont typeface="Symbol"/>
              <a:buChar char=""/>
            </a:pPr>
            <a:r>
              <a:rPr lang="en-CA" sz="2000" dirty="0">
                <a:latin typeface="Arial" panose="020B0604020202020204" pitchFamily="34" charset="0"/>
                <a:ea typeface="Calibri"/>
                <a:cs typeface="Arial" panose="020B0604020202020204" pitchFamily="34" charset="0"/>
              </a:rPr>
              <a:t>Hold regular membership meetings.</a:t>
            </a:r>
          </a:p>
          <a:p>
            <a:pPr lvl="0">
              <a:lnSpc>
                <a:spcPct val="150000"/>
              </a:lnSpc>
              <a:buFont typeface="Symbol"/>
              <a:buChar char=""/>
            </a:pPr>
            <a:r>
              <a:rPr lang="en-CA" sz="2000" dirty="0">
                <a:latin typeface="Arial" panose="020B0604020202020204" pitchFamily="34" charset="0"/>
                <a:ea typeface="Calibri"/>
                <a:cs typeface="Arial" panose="020B0604020202020204" pitchFamily="34" charset="0"/>
              </a:rPr>
              <a:t>Deal with workplace problems, grievances, collective bargaining and other issues related to the union movement at the workplace level. </a:t>
            </a:r>
          </a:p>
          <a:p>
            <a:pPr lvl="0">
              <a:lnSpc>
                <a:spcPct val="150000"/>
              </a:lnSpc>
              <a:buFont typeface="Symbol"/>
              <a:buChar char=""/>
            </a:pPr>
            <a:r>
              <a:rPr lang="en-CA" sz="2000" dirty="0">
                <a:latin typeface="Arial" panose="020B0604020202020204" pitchFamily="34" charset="0"/>
                <a:ea typeface="Calibri"/>
                <a:cs typeface="Arial" panose="020B0604020202020204" pitchFamily="34" charset="0"/>
              </a:rPr>
              <a:t>Elect delegates to attend various labour conventions.</a:t>
            </a:r>
          </a:p>
          <a:p>
            <a:pPr lvl="0">
              <a:lnSpc>
                <a:spcPct val="150000"/>
              </a:lnSpc>
              <a:buFont typeface="Symbol"/>
              <a:buChar char=""/>
            </a:pPr>
            <a:r>
              <a:rPr lang="en-CA" sz="2000" dirty="0">
                <a:latin typeface="Arial" panose="020B0604020202020204" pitchFamily="34" charset="0"/>
                <a:ea typeface="Calibri"/>
                <a:cs typeface="Arial" panose="020B0604020202020204" pitchFamily="34" charset="0"/>
              </a:rPr>
              <a:t>Financed by membership dues.</a:t>
            </a:r>
          </a:p>
          <a:p>
            <a:endParaRPr lang="en-CA" sz="4000" dirty="0"/>
          </a:p>
        </p:txBody>
      </p:sp>
    </p:spTree>
    <p:extLst>
      <p:ext uri="{BB962C8B-B14F-4D97-AF65-F5344CB8AC3E}">
        <p14:creationId xmlns:p14="http://schemas.microsoft.com/office/powerpoint/2010/main" val="351238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Locals</a:t>
            </a:r>
          </a:p>
        </p:txBody>
      </p:sp>
      <p:sp>
        <p:nvSpPr>
          <p:cNvPr id="7" name="Content Placeholder 6"/>
          <p:cNvSpPr>
            <a:spLocks noGrp="1"/>
          </p:cNvSpPr>
          <p:nvPr>
            <p:ph idx="1"/>
          </p:nvPr>
        </p:nvSpPr>
        <p:spPr>
          <a:xfrm>
            <a:off x="457200" y="1063230"/>
            <a:ext cx="8229600" cy="3812776"/>
          </a:xfrm>
        </p:spPr>
        <p:txBody>
          <a:bodyPr>
            <a:normAutofit fontScale="25000" lnSpcReduction="20000"/>
          </a:bodyPr>
          <a:lstStyle/>
          <a:p>
            <a:pPr marL="0" indent="0">
              <a:lnSpc>
                <a:spcPct val="150000"/>
              </a:lnSpc>
              <a:spcAft>
                <a:spcPts val="0"/>
              </a:spcAft>
              <a:buNone/>
            </a:pPr>
            <a:r>
              <a:rPr lang="en-CA" sz="9600" b="1" dirty="0">
                <a:ea typeface="Calibri"/>
                <a:cs typeface="Times New Roman"/>
              </a:rPr>
              <a:t>What does your local number mean? </a:t>
            </a:r>
            <a:endParaRPr lang="en-CA" sz="9600" dirty="0">
              <a:ea typeface="Calibri"/>
              <a:cs typeface="Times New Roman"/>
            </a:endParaRPr>
          </a:p>
          <a:p>
            <a:pPr marL="0" indent="0">
              <a:lnSpc>
                <a:spcPct val="150000"/>
              </a:lnSpc>
              <a:spcAft>
                <a:spcPts val="0"/>
              </a:spcAft>
              <a:buNone/>
            </a:pPr>
            <a:endParaRPr lang="en-CA" sz="4000" dirty="0">
              <a:ea typeface="Calibri"/>
              <a:cs typeface="Times New Roman"/>
            </a:endParaRPr>
          </a:p>
          <a:p>
            <a:pPr>
              <a:lnSpc>
                <a:spcPct val="150000"/>
              </a:lnSpc>
              <a:spcAft>
                <a:spcPts val="0"/>
              </a:spcAft>
            </a:pPr>
            <a:r>
              <a:rPr lang="en-CA" sz="8000" dirty="0">
                <a:ea typeface="Calibri"/>
                <a:cs typeface="Times New Roman"/>
              </a:rPr>
              <a:t>Let’s look at Local 6206 </a:t>
            </a:r>
          </a:p>
          <a:p>
            <a:pPr>
              <a:lnSpc>
                <a:spcPct val="150000"/>
              </a:lnSpc>
              <a:spcAft>
                <a:spcPts val="0"/>
              </a:spcAft>
            </a:pPr>
            <a:r>
              <a:rPr lang="en-CA" sz="8000" dirty="0">
                <a:ea typeface="Calibri"/>
                <a:cs typeface="Times New Roman"/>
              </a:rPr>
              <a:t>First digit is 6 - is for region number in this case region 6 (St. John’s).</a:t>
            </a:r>
          </a:p>
          <a:p>
            <a:pPr>
              <a:lnSpc>
                <a:spcPct val="150000"/>
              </a:lnSpc>
              <a:spcAft>
                <a:spcPts val="0"/>
              </a:spcAft>
            </a:pPr>
            <a:r>
              <a:rPr lang="en-CA" sz="8000" dirty="0">
                <a:ea typeface="Calibri"/>
                <a:cs typeface="Times New Roman"/>
              </a:rPr>
              <a:t>Second digit is 2 – is the component number 2 (Hospital Support Staff)</a:t>
            </a:r>
          </a:p>
          <a:p>
            <a:pPr>
              <a:lnSpc>
                <a:spcPct val="150000"/>
              </a:lnSpc>
              <a:spcAft>
                <a:spcPts val="0"/>
              </a:spcAft>
            </a:pPr>
            <a:r>
              <a:rPr lang="en-CA" sz="8000" dirty="0">
                <a:ea typeface="Calibri"/>
                <a:cs typeface="Times New Roman"/>
              </a:rPr>
              <a:t>Third and fourth digits are the number of locals in your region for that component.  </a:t>
            </a:r>
          </a:p>
          <a:p>
            <a:pPr>
              <a:lnSpc>
                <a:spcPct val="150000"/>
              </a:lnSpc>
              <a:spcAft>
                <a:spcPts val="0"/>
              </a:spcAft>
            </a:pPr>
            <a:r>
              <a:rPr lang="en-CA" sz="8000" dirty="0">
                <a:ea typeface="Calibri"/>
                <a:cs typeface="Times New Roman"/>
              </a:rPr>
              <a:t>It is the sixth local formed in that region.</a:t>
            </a:r>
          </a:p>
          <a:p>
            <a:endParaRPr lang="en-CA" sz="4000" dirty="0"/>
          </a:p>
        </p:txBody>
      </p:sp>
    </p:spTree>
    <p:extLst>
      <p:ext uri="{BB962C8B-B14F-4D97-AF65-F5344CB8AC3E}">
        <p14:creationId xmlns:p14="http://schemas.microsoft.com/office/powerpoint/2010/main" val="339239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5289" y="195486"/>
            <a:ext cx="5086585" cy="4803998"/>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0"/>
            <a:ext cx="3560885" cy="5143500"/>
          </a:xfrm>
          <a:prstGeom prst="rect">
            <a:avLst/>
          </a:prstGeom>
        </p:spPr>
      </p:pic>
    </p:spTree>
    <p:extLst>
      <p:ext uri="{BB962C8B-B14F-4D97-AF65-F5344CB8AC3E}">
        <p14:creationId xmlns:p14="http://schemas.microsoft.com/office/powerpoint/2010/main" val="410596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4087</TotalTime>
  <Words>2729</Words>
  <Application>Microsoft Office PowerPoint</Application>
  <PresentationFormat>On-screen Show (16:9)</PresentationFormat>
  <Paragraphs>240</Paragraphs>
  <Slides>24</Slides>
  <Notes>24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Arial</vt:lpstr>
      <vt:lpstr>Arial Black</vt:lpstr>
      <vt:lpstr>Calibri</vt:lpstr>
      <vt:lpstr>Courier New</vt:lpstr>
      <vt:lpstr>Helvetica Condensed Black</vt:lpstr>
      <vt:lpstr>Helvetica LT Std Light</vt:lpstr>
      <vt:lpstr>Open Sans</vt:lpstr>
      <vt:lpstr>Symbol</vt:lpstr>
      <vt:lpstr>Times New Roman</vt:lpstr>
      <vt:lpstr>1_Office Theme</vt:lpstr>
      <vt:lpstr>2_Office Theme</vt:lpstr>
      <vt:lpstr>3_Office Theme</vt:lpstr>
      <vt:lpstr>Your Union</vt:lpstr>
      <vt:lpstr>NAPE – YOUR union!</vt:lpstr>
      <vt:lpstr>Strength in Numbers</vt:lpstr>
      <vt:lpstr>The Union Advantage </vt:lpstr>
      <vt:lpstr>Member Services</vt:lpstr>
      <vt:lpstr>Member Services</vt:lpstr>
      <vt:lpstr>What is a local?</vt:lpstr>
      <vt:lpstr>Locals</vt:lpstr>
      <vt:lpstr>PowerPoint Presentation</vt:lpstr>
      <vt:lpstr>Democracy in Action</vt:lpstr>
      <vt:lpstr>Democracy in Action – Conventions </vt:lpstr>
      <vt:lpstr>Democracy in Action - Affiliations</vt:lpstr>
      <vt:lpstr>Collective Agreement </vt:lpstr>
      <vt:lpstr>Who Negotiates My Agreement? </vt:lpstr>
      <vt:lpstr>Bargaining Units  </vt:lpstr>
      <vt:lpstr>Employee Rights</vt:lpstr>
      <vt:lpstr>Grievance Process </vt:lpstr>
      <vt:lpstr>Roles </vt:lpstr>
      <vt:lpstr>Roles </vt:lpstr>
      <vt:lpstr>Follow the Steps!</vt:lpstr>
      <vt:lpstr>Membership Cards </vt:lpstr>
      <vt:lpstr>NAPE Advantage Program </vt:lpstr>
      <vt:lpstr>Communications</vt:lpstr>
      <vt:lpstr>Thank You Questions? </vt:lpstr>
    </vt:vector>
  </TitlesOfParts>
  <Company>NAPE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PENSIONS COURSE</dc:title>
  <dc:creator>Bert Blundon</dc:creator>
  <cp:lastModifiedBy>Keith Dunne</cp:lastModifiedBy>
  <cp:revision>154</cp:revision>
  <cp:lastPrinted>2018-12-11T17:28:33Z</cp:lastPrinted>
  <dcterms:created xsi:type="dcterms:W3CDTF">2002-07-24T14:06:50Z</dcterms:created>
  <dcterms:modified xsi:type="dcterms:W3CDTF">2022-04-27T13:16:04Z</dcterms:modified>
</cp:coreProperties>
</file>